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5" r:id="rId3"/>
    <p:sldId id="274" r:id="rId4"/>
    <p:sldId id="271" r:id="rId5"/>
    <p:sldId id="306" r:id="rId6"/>
    <p:sldId id="307" r:id="rId7"/>
    <p:sldId id="308" r:id="rId8"/>
    <p:sldId id="309" r:id="rId9"/>
    <p:sldId id="310" r:id="rId10"/>
    <p:sldId id="311" r:id="rId11"/>
    <p:sldId id="295" r:id="rId12"/>
    <p:sldId id="296" r:id="rId13"/>
    <p:sldId id="297" r:id="rId14"/>
    <p:sldId id="298" r:id="rId15"/>
    <p:sldId id="299" r:id="rId16"/>
    <p:sldId id="300" r:id="rId17"/>
    <p:sldId id="301" r:id="rId18"/>
    <p:sldId id="302" r:id="rId19"/>
    <p:sldId id="303" r:id="rId20"/>
    <p:sldId id="304" r:id="rId21"/>
    <p:sldId id="312" r:id="rId22"/>
    <p:sldId id="313" r:id="rId23"/>
    <p:sldId id="314" r:id="rId24"/>
    <p:sldId id="31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04"/>
    <a:srgbClr val="CA2C3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5" d="100"/>
          <a:sy n="75" d="100"/>
        </p:scale>
        <p:origin x="-121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6BAE91-212C-F34F-A74B-874A8C7A7F45}" type="datetimeFigureOut">
              <a:rPr lang="en-US" smtClean="0"/>
              <a:t>10/22/14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646EDC-1F5F-A24A-8FE9-6BAE40A63EAE}" type="slidenum">
              <a:rPr lang="en-US" smtClean="0"/>
              <a:t>‹#›</a:t>
            </a:fld>
            <a:endParaRPr lang="en-US"/>
          </a:p>
        </p:txBody>
      </p:sp>
    </p:spTree>
    <p:extLst>
      <p:ext uri="{BB962C8B-B14F-4D97-AF65-F5344CB8AC3E}">
        <p14:creationId xmlns:p14="http://schemas.microsoft.com/office/powerpoint/2010/main" val="42740238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Maze time! Bring paper with box on it. Pair up with eyes closed. Volunteer on board?</a:t>
            </a:r>
          </a:p>
        </p:txBody>
      </p:sp>
      <p:sp>
        <p:nvSpPr>
          <p:cNvPr id="4" name="Slide Number Placeholder 3"/>
          <p:cNvSpPr>
            <a:spLocks noGrp="1"/>
          </p:cNvSpPr>
          <p:nvPr>
            <p:ph type="sldNum" sz="quarter" idx="10"/>
          </p:nvPr>
        </p:nvSpPr>
        <p:spPr/>
        <p:txBody>
          <a:bodyPr/>
          <a:lstStyle/>
          <a:p>
            <a:fld id="{69646EDC-1F5F-A24A-8FE9-6BAE40A63EAE}" type="slidenum">
              <a:rPr lang="en-US" smtClean="0"/>
              <a:t>5</a:t>
            </a:fld>
            <a:endParaRPr lang="en-US"/>
          </a:p>
        </p:txBody>
      </p:sp>
    </p:spTree>
    <p:extLst>
      <p:ext uri="{BB962C8B-B14F-4D97-AF65-F5344CB8AC3E}">
        <p14:creationId xmlns:p14="http://schemas.microsoft.com/office/powerpoint/2010/main" val="201466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add example</a:t>
            </a:r>
            <a:r>
              <a:rPr lang="en-US" baseline="0" dirty="0" smtClean="0"/>
              <a:t> self-help scenarios?</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24</a:t>
            </a:fld>
            <a:endParaRPr lang="en-US"/>
          </a:p>
        </p:txBody>
      </p:sp>
    </p:spTree>
    <p:extLst>
      <p:ext uri="{BB962C8B-B14F-4D97-AF65-F5344CB8AC3E}">
        <p14:creationId xmlns:p14="http://schemas.microsoft.com/office/powerpoint/2010/main" val="360792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assignment we'll investigate the 7 basic concepts in computer programming. Armed with an understanding of these 7 ideas, you could implement any program that's ever been written, in any programming language.</a:t>
            </a:r>
          </a:p>
          <a:p>
            <a:endParaRPr lang="en-US" dirty="0" smtClean="0"/>
          </a:p>
          <a:p>
            <a:r>
              <a:rPr lang="en-US" dirty="0" smtClean="0"/>
              <a:t>A little different from in the book</a:t>
            </a:r>
          </a:p>
          <a:p>
            <a:endParaRPr lang="en-US" dirty="0" smtClean="0"/>
          </a:p>
          <a:p>
            <a:r>
              <a:rPr lang="en-US" dirty="0" smtClean="0"/>
              <a:t>I/O often makes use of functions to implement</a:t>
            </a:r>
          </a:p>
          <a:p>
            <a:endParaRPr lang="en-US" dirty="0" smtClean="0"/>
          </a:p>
          <a:p>
            <a:r>
              <a:rPr lang="en-US" dirty="0" smtClean="0"/>
              <a:t>In using software, have you seen these ideas implemented in the past?</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8</a:t>
            </a:fld>
            <a:endParaRPr lang="en-US"/>
          </a:p>
        </p:txBody>
      </p:sp>
    </p:spTree>
    <p:extLst>
      <p:ext uri="{BB962C8B-B14F-4D97-AF65-F5344CB8AC3E}">
        <p14:creationId xmlns:p14="http://schemas.microsoft.com/office/powerpoint/2010/main" val="2573960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B3C67A00-3791-D743-8727-C24C861974F6}" type="slidenum">
              <a:rPr lang="en-US" sz="1200"/>
              <a:pPr/>
              <a:t>12</a:t>
            </a:fld>
            <a:endParaRPr lang="en-US"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A39BB8E8-D02B-5442-A565-69ED8D44126C}" type="slidenum">
              <a:rPr lang="en-US" sz="1200"/>
              <a:pPr/>
              <a:t>14</a:t>
            </a:fld>
            <a:endParaRPr lang="en-US" sz="120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08771" lvl="1" indent="-296437">
              <a:spcBef>
                <a:spcPct val="20000"/>
              </a:spcBef>
              <a:buClr>
                <a:schemeClr val="folHlink"/>
              </a:buClr>
              <a:buFont typeface="Wingdings" charset="0"/>
              <a:buChar char="Ø"/>
            </a:pPr>
            <a:r>
              <a:rPr lang="en-US" sz="2400" dirty="0" err="1">
                <a:solidFill>
                  <a:schemeClr val="bg2"/>
                </a:solidFill>
              </a:rPr>
              <a:t>HarambeeNet</a:t>
            </a:r>
            <a:r>
              <a:rPr lang="en-US" sz="2400" dirty="0">
                <a:solidFill>
                  <a:srgbClr val="000000"/>
                </a:solidFill>
              </a:rPr>
              <a:t>: </a:t>
            </a:r>
            <a:r>
              <a:rPr lang="en-US" sz="2400" dirty="0">
                <a:solidFill>
                  <a:srgbClr val="2017B8"/>
                </a:solidFill>
              </a:rPr>
              <a:t>CS education via social networks</a:t>
            </a:r>
          </a:p>
          <a:p>
            <a:pPr marL="408771" lvl="1" indent="-296437">
              <a:spcBef>
                <a:spcPct val="20000"/>
              </a:spcBef>
              <a:buClr>
                <a:schemeClr val="folHlink"/>
              </a:buClr>
              <a:buFont typeface="Wingdings" charset="0"/>
              <a:buChar char="Ø"/>
            </a:pPr>
            <a:r>
              <a:rPr lang="en-US" sz="2400" dirty="0">
                <a:solidFill>
                  <a:srgbClr val="2017B8"/>
                </a:solidFill>
              </a:rPr>
              <a:t>Works with local Durham schools teaching CS with robotics</a:t>
            </a: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66E0748B-A165-234B-A39E-032CB6FF3CD2}" type="slidenum">
              <a:rPr lang="en-US" sz="1200"/>
              <a:pPr/>
              <a:t>15</a:t>
            </a:fld>
            <a:endParaRPr lang="en-US" sz="1200"/>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7E660D71-E250-B74B-B26B-7DEE730CF0C5}" type="slidenum">
              <a:rPr lang="en-US" sz="1200"/>
              <a:pPr/>
              <a:t>16</a:t>
            </a:fld>
            <a:endParaRPr lang="en-US" sz="120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Currently </a:t>
            </a:r>
            <a:r>
              <a:rPr lang="en-US" smtClean="0">
                <a:latin typeface="Arial" charset="0"/>
                <a:ea typeface="ＭＳ Ｐゴシック" charset="0"/>
                <a:cs typeface="ＭＳ Ｐゴシック" charset="0"/>
              </a:rPr>
              <a:t>in Rwanda</a:t>
            </a:r>
            <a:endParaRPr lang="en-US">
              <a:latin typeface="Arial"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3127C64E-BC86-A541-9F1A-C2A6FE5BF45F}" type="slidenum">
              <a:rPr lang="en-US" sz="1200"/>
              <a:pPr/>
              <a:t>17</a:t>
            </a:fld>
            <a:endParaRPr lang="en-US" sz="120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free online resources</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22</a:t>
            </a:fld>
            <a:endParaRPr lang="en-US"/>
          </a:p>
        </p:txBody>
      </p:sp>
    </p:spTree>
    <p:extLst>
      <p:ext uri="{BB962C8B-B14F-4D97-AF65-F5344CB8AC3E}">
        <p14:creationId xmlns:p14="http://schemas.microsoft.com/office/powerpoint/2010/main" val="3570361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Bike, athletics, music, foreign language</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23</a:t>
            </a:fld>
            <a:endParaRPr lang="en-US"/>
          </a:p>
        </p:txBody>
      </p:sp>
    </p:spTree>
    <p:extLst>
      <p:ext uri="{BB962C8B-B14F-4D97-AF65-F5344CB8AC3E}">
        <p14:creationId xmlns:p14="http://schemas.microsoft.com/office/powerpoint/2010/main" val="230761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10/22/14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3395124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10/22/14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60011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10/22/14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371162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10/22/14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305569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D0A52A-683A-E348-B00D-319C34B8C99A}" type="datetimeFigureOut">
              <a:rPr lang="en-US" smtClean="0"/>
              <a:t>10/22/14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223340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0A52A-683A-E348-B00D-319C34B8C99A}" type="datetimeFigureOut">
              <a:rPr lang="en-US" smtClean="0"/>
              <a:t>10/22/14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945124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0A52A-683A-E348-B00D-319C34B8C99A}" type="datetimeFigureOut">
              <a:rPr lang="en-US" smtClean="0"/>
              <a:t>10/22/14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267379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0A52A-683A-E348-B00D-319C34B8C99A}" type="datetimeFigureOut">
              <a:rPr lang="en-US" smtClean="0"/>
              <a:t>10/22/14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77110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0A52A-683A-E348-B00D-319C34B8C99A}" type="datetimeFigureOut">
              <a:rPr lang="en-US" smtClean="0"/>
              <a:t>10/22/14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819577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D0A52A-683A-E348-B00D-319C34B8C99A}" type="datetimeFigureOut">
              <a:rPr lang="en-US" smtClean="0"/>
              <a:t>10/22/14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08178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D0A52A-683A-E348-B00D-319C34B8C99A}" type="datetimeFigureOut">
              <a:rPr lang="en-US" smtClean="0"/>
              <a:t>10/22/14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23233670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0A52A-683A-E348-B00D-319C34B8C99A}" type="datetimeFigureOut">
              <a:rPr lang="en-US" smtClean="0"/>
              <a:t>10/22/14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3E8C4-8BC9-F64F-A8C0-953827FC6096}" type="slidenum">
              <a:rPr lang="en-US" smtClean="0"/>
              <a:t>‹#›</a:t>
            </a:fld>
            <a:endParaRPr lang="en-US"/>
          </a:p>
        </p:txBody>
      </p:sp>
    </p:spTree>
    <p:extLst>
      <p:ext uri="{BB962C8B-B14F-4D97-AF65-F5344CB8AC3E}">
        <p14:creationId xmlns:p14="http://schemas.microsoft.com/office/powerpoint/2010/main" val="621698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lumMod val="6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CSCI117: Introduction to Computers &amp; Computing</a:t>
            </a:r>
            <a:endParaRPr lang="en-US" dirty="0"/>
          </a:p>
        </p:txBody>
      </p:sp>
      <p:sp>
        <p:nvSpPr>
          <p:cNvPr id="3" name="Subtitle 2"/>
          <p:cNvSpPr>
            <a:spLocks noGrp="1"/>
          </p:cNvSpPr>
          <p:nvPr>
            <p:ph type="subTitle" idx="1"/>
          </p:nvPr>
        </p:nvSpPr>
        <p:spPr/>
        <p:txBody>
          <a:bodyPr/>
          <a:lstStyle/>
          <a:p>
            <a:r>
              <a:rPr lang="en-US" dirty="0" smtClean="0"/>
              <a:t>Dr. Emily Hill</a:t>
            </a:r>
          </a:p>
          <a:p>
            <a:r>
              <a:rPr lang="en-US" dirty="0" smtClean="0"/>
              <a:t>Fall 2014</a:t>
            </a:r>
            <a:endParaRPr lang="en-US" dirty="0"/>
          </a:p>
        </p:txBody>
      </p:sp>
      <p:sp>
        <p:nvSpPr>
          <p:cNvPr id="4" name="TextBox 4"/>
          <p:cNvSpPr txBox="1">
            <a:spLocks noChangeArrowheads="1"/>
          </p:cNvSpPr>
          <p:nvPr/>
        </p:nvSpPr>
        <p:spPr bwMode="auto">
          <a:xfrm>
            <a:off x="295060" y="264270"/>
            <a:ext cx="6231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r>
              <a:rPr lang="en-US" b="0" i="1" dirty="0">
                <a:solidFill>
                  <a:schemeClr val="bg1">
                    <a:lumMod val="50000"/>
                  </a:schemeClr>
                </a:solidFill>
                <a:latin typeface="+mn-lt"/>
                <a:cs typeface="Arial" charset="0"/>
              </a:rPr>
              <a:t>“Computer Science is no more about computers than astronomy is about telescopes.” </a:t>
            </a:r>
            <a:r>
              <a:rPr lang="en-US" b="0" dirty="0">
                <a:solidFill>
                  <a:schemeClr val="bg1">
                    <a:lumMod val="50000"/>
                  </a:schemeClr>
                </a:solidFill>
                <a:latin typeface="+mn-lt"/>
                <a:cs typeface="Arial" charset="0"/>
              </a:rPr>
              <a:t>-</a:t>
            </a:r>
            <a:r>
              <a:rPr lang="en-US" b="0" dirty="0" err="1">
                <a:solidFill>
                  <a:schemeClr val="bg1">
                    <a:lumMod val="50000"/>
                  </a:schemeClr>
                </a:solidFill>
                <a:latin typeface="+mn-lt"/>
                <a:cs typeface="Arial" charset="0"/>
              </a:rPr>
              <a:t>Dijkstra</a:t>
            </a:r>
            <a:endParaRPr lang="en-US" b="0" dirty="0">
              <a:solidFill>
                <a:schemeClr val="bg1">
                  <a:lumMod val="50000"/>
                </a:schemeClr>
              </a:solidFill>
              <a:latin typeface="+mn-lt"/>
              <a:cs typeface="Arial" charset="0"/>
            </a:endParaRPr>
          </a:p>
        </p:txBody>
      </p:sp>
    </p:spTree>
    <p:extLst>
      <p:ext uri="{BB962C8B-B14F-4D97-AF65-F5344CB8AC3E}">
        <p14:creationId xmlns:p14="http://schemas.microsoft.com/office/powerpoint/2010/main" val="35018564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9125"/>
            <a:ext cx="7772400" cy="2886075"/>
          </a:xfrm>
        </p:spPr>
        <p:txBody>
          <a:bodyPr>
            <a:noAutofit/>
          </a:bodyPr>
          <a:lstStyle/>
          <a:p>
            <a:r>
              <a:rPr lang="en-US" sz="3200" dirty="0" smtClean="0"/>
              <a:t>These 7 concepts can be combined </a:t>
            </a:r>
            <a:r>
              <a:rPr lang="en-US" sz="3200" dirty="0"/>
              <a:t>in infinitely many </a:t>
            </a:r>
            <a:r>
              <a:rPr lang="en-US" sz="3200" dirty="0" smtClean="0"/>
              <a:t>ways. </a:t>
            </a:r>
            <a:r>
              <a:rPr lang="en-US" sz="3200" dirty="0"/>
              <a:t>O</a:t>
            </a:r>
            <a:r>
              <a:rPr lang="en-US" sz="3200" dirty="0" smtClean="0"/>
              <a:t>nce </a:t>
            </a:r>
            <a:r>
              <a:rPr lang="en-US" sz="3200" dirty="0"/>
              <a:t>mastered, </a:t>
            </a:r>
            <a:r>
              <a:rPr lang="en-US" sz="3200" dirty="0" smtClean="0"/>
              <a:t>you can implement </a:t>
            </a:r>
            <a:r>
              <a:rPr lang="en-US" sz="3200" dirty="0"/>
              <a:t>any program that's ever been written, in any programming </a:t>
            </a:r>
            <a:r>
              <a:rPr lang="en-US" sz="3200" dirty="0" smtClean="0"/>
              <a:t>language.</a:t>
            </a:r>
            <a:endParaRPr lang="en-US" sz="3200" dirty="0"/>
          </a:p>
        </p:txBody>
      </p:sp>
    </p:spTree>
    <p:extLst>
      <p:ext uri="{BB962C8B-B14F-4D97-AF65-F5344CB8AC3E}">
        <p14:creationId xmlns:p14="http://schemas.microsoft.com/office/powerpoint/2010/main" val="10476795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can you do with CS?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36218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274638"/>
            <a:ext cx="4127500" cy="1143000"/>
          </a:xfrm>
        </p:spPr>
        <p:txBody>
          <a:bodyPr/>
          <a:lstStyle/>
          <a:p>
            <a:pPr eaLnBrk="1" hangingPunct="1">
              <a:defRPr/>
            </a:pPr>
            <a:r>
              <a:rPr lang="en-US" dirty="0">
                <a:latin typeface="Tahoma" charset="0"/>
                <a:ea typeface="ＭＳ Ｐゴシック" charset="0"/>
                <a:cs typeface="ＭＳ Ｐゴシック" charset="0"/>
              </a:rPr>
              <a:t>Matt Welsh</a:t>
            </a:r>
          </a:p>
        </p:txBody>
      </p:sp>
      <p:sp>
        <p:nvSpPr>
          <p:cNvPr id="36866" name="Rectangle 3"/>
          <p:cNvSpPr>
            <a:spLocks noGrp="1" noChangeArrowheads="1"/>
          </p:cNvSpPr>
          <p:nvPr>
            <p:ph idx="1"/>
          </p:nvPr>
        </p:nvSpPr>
        <p:spPr>
          <a:xfrm>
            <a:off x="66675" y="1143000"/>
            <a:ext cx="4518025" cy="5257800"/>
          </a:xfrm>
        </p:spPr>
        <p:txBody>
          <a:bodyPr/>
          <a:lstStyle/>
          <a:p>
            <a:pPr eaLnBrk="1" hangingPunct="1"/>
            <a:r>
              <a:rPr lang="en-US" dirty="0" smtClean="0"/>
              <a:t>S</a:t>
            </a:r>
            <a:r>
              <a:rPr lang="nl-NL" dirty="0" err="1" smtClean="0"/>
              <a:t>enior</a:t>
            </a:r>
            <a:r>
              <a:rPr lang="nl-NL" dirty="0" smtClean="0"/>
              <a:t> </a:t>
            </a:r>
            <a:r>
              <a:rPr lang="nl-NL" dirty="0"/>
              <a:t>software engineer at </a:t>
            </a:r>
            <a:endParaRPr lang="nl-NL" dirty="0" smtClean="0"/>
          </a:p>
          <a:p>
            <a:pPr eaLnBrk="1" hangingPunct="1"/>
            <a:r>
              <a:rPr lang="en-US" dirty="0" smtClean="0">
                <a:latin typeface="Arial" charset="0"/>
                <a:ea typeface="ＭＳ Ｐゴシック" charset="0"/>
                <a:cs typeface="ＭＳ Ｐゴシック" charset="0"/>
              </a:rPr>
              <a:t>Research</a:t>
            </a:r>
            <a:r>
              <a:rPr lang="en-US" dirty="0">
                <a:latin typeface="Arial" charset="0"/>
                <a:ea typeface="ＭＳ Ｐゴシック" charset="0"/>
                <a:cs typeface="ＭＳ Ｐゴシック" charset="0"/>
              </a:rPr>
              <a:t>: sensor networks</a:t>
            </a:r>
          </a:p>
          <a:p>
            <a:pPr lvl="1" eaLnBrk="1" hangingPunct="1"/>
            <a:r>
              <a:rPr lang="en-US" dirty="0">
                <a:latin typeface="Arial" charset="0"/>
                <a:ea typeface="ＭＳ Ｐゴシック" charset="0"/>
              </a:rPr>
              <a:t>Variety of applications: monitor volcanoes, health care, …</a:t>
            </a:r>
          </a:p>
          <a:p>
            <a:pPr eaLnBrk="1" hangingPunct="1"/>
            <a:r>
              <a:rPr lang="en-US" dirty="0">
                <a:latin typeface="Arial" charset="0"/>
                <a:ea typeface="ＭＳ Ｐゴシック" charset="0"/>
                <a:cs typeface="ＭＳ Ｐゴシック" charset="0"/>
              </a:rPr>
              <a:t>Wrote </a:t>
            </a:r>
            <a:r>
              <a:rPr lang="en-US" i="1" dirty="0">
                <a:latin typeface="Arial" charset="0"/>
                <a:ea typeface="ＭＳ Ｐゴシック" charset="0"/>
                <a:cs typeface="ＭＳ Ｐゴシック" charset="0"/>
              </a:rPr>
              <a:t>Running Linux</a:t>
            </a:r>
          </a:p>
        </p:txBody>
      </p:sp>
      <p:pic>
        <p:nvPicPr>
          <p:cNvPr id="368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700" y="76200"/>
            <a:ext cx="44831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Text Box 6"/>
          <p:cNvSpPr txBox="1">
            <a:spLocks noChangeArrowheads="1"/>
          </p:cNvSpPr>
          <p:nvPr/>
        </p:nvSpPr>
        <p:spPr bwMode="auto">
          <a:xfrm>
            <a:off x="7162800" y="4191000"/>
            <a:ext cx="1828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a:spcBef>
                <a:spcPct val="50000"/>
              </a:spcBef>
            </a:pPr>
            <a:r>
              <a:rPr lang="en-US" dirty="0">
                <a:solidFill>
                  <a:srgbClr val="7F7F7F"/>
                </a:solidFill>
              </a:rPr>
              <a:t>Matt at </a:t>
            </a:r>
            <a:r>
              <a:rPr lang="en-US" dirty="0" err="1">
                <a:solidFill>
                  <a:srgbClr val="7F7F7F"/>
                </a:solidFill>
              </a:rPr>
              <a:t>Volcán</a:t>
            </a:r>
            <a:r>
              <a:rPr lang="en-US" dirty="0">
                <a:solidFill>
                  <a:srgbClr val="7F7F7F"/>
                </a:solidFill>
              </a:rPr>
              <a:t> </a:t>
            </a:r>
            <a:r>
              <a:rPr lang="en-US" dirty="0" err="1">
                <a:solidFill>
                  <a:srgbClr val="7F7F7F"/>
                </a:solidFill>
              </a:rPr>
              <a:t>Reventador</a:t>
            </a:r>
            <a:r>
              <a:rPr lang="en-US" dirty="0">
                <a:solidFill>
                  <a:srgbClr val="7F7F7F"/>
                </a:solidFill>
              </a:rPr>
              <a:t> in Ecuador </a:t>
            </a:r>
          </a:p>
        </p:txBody>
      </p:sp>
      <p:sp>
        <p:nvSpPr>
          <p:cNvPr id="36873" name="Line 7"/>
          <p:cNvSpPr>
            <a:spLocks noChangeShapeType="1"/>
          </p:cNvSpPr>
          <p:nvPr/>
        </p:nvSpPr>
        <p:spPr bwMode="auto">
          <a:xfrm flipH="1" flipV="1">
            <a:off x="7543800" y="3048000"/>
            <a:ext cx="457200" cy="121920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368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733800"/>
            <a:ext cx="2286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4" name="Picture 3"/>
          <p:cNvPicPr>
            <a:picLocks noChangeAspect="1"/>
          </p:cNvPicPr>
          <p:nvPr/>
        </p:nvPicPr>
        <p:blipFill>
          <a:blip r:embed="rId5"/>
          <a:stretch>
            <a:fillRect/>
          </a:stretch>
        </p:blipFill>
        <p:spPr>
          <a:xfrm>
            <a:off x="2635939" y="1683382"/>
            <a:ext cx="1712395" cy="592752"/>
          </a:xfrm>
          <a:prstGeom prst="rect">
            <a:avLst/>
          </a:prstGeom>
        </p:spPr>
      </p:pic>
    </p:spTree>
    <p:extLst>
      <p:ext uri="{BB962C8B-B14F-4D97-AF65-F5344CB8AC3E}">
        <p14:creationId xmlns:p14="http://schemas.microsoft.com/office/powerpoint/2010/main" val="24174226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674979" cy="1143000"/>
          </a:xfrm>
        </p:spPr>
        <p:txBody>
          <a:bodyPr>
            <a:normAutofit fontScale="90000"/>
          </a:bodyPr>
          <a:lstStyle/>
          <a:p>
            <a:r>
              <a:rPr lang="en-US" dirty="0" smtClean="0"/>
              <a:t>Jennifer Chu-Carroll</a:t>
            </a:r>
            <a:endParaRPr lang="en-US" dirty="0"/>
          </a:p>
        </p:txBody>
      </p:sp>
      <p:sp>
        <p:nvSpPr>
          <p:cNvPr id="3" name="Content Placeholder 2"/>
          <p:cNvSpPr>
            <a:spLocks noGrp="1"/>
          </p:cNvSpPr>
          <p:nvPr>
            <p:ph idx="1"/>
          </p:nvPr>
        </p:nvSpPr>
        <p:spPr>
          <a:xfrm>
            <a:off x="228601" y="1143000"/>
            <a:ext cx="4745806" cy="5257800"/>
          </a:xfrm>
        </p:spPr>
        <p:txBody>
          <a:bodyPr/>
          <a:lstStyle/>
          <a:p>
            <a:r>
              <a:rPr lang="en-US" dirty="0" smtClean="0"/>
              <a:t>IBM Research </a:t>
            </a:r>
            <a:r>
              <a:rPr lang="en-US" dirty="0"/>
              <a:t>Staff </a:t>
            </a:r>
            <a:r>
              <a:rPr lang="en-US" dirty="0" smtClean="0"/>
              <a:t>Member</a:t>
            </a:r>
          </a:p>
          <a:p>
            <a:r>
              <a:rPr lang="en-US" dirty="0" smtClean="0"/>
              <a:t>Works on Watson</a:t>
            </a:r>
          </a:p>
          <a:p>
            <a:pPr lvl="1"/>
            <a:r>
              <a:rPr lang="en-US" dirty="0" smtClean="0"/>
              <a:t>Advanced </a:t>
            </a:r>
            <a:r>
              <a:rPr lang="en-US" dirty="0"/>
              <a:t>search technology through </a:t>
            </a:r>
            <a:r>
              <a:rPr lang="en-US" dirty="0" smtClean="0"/>
              <a:t>use </a:t>
            </a:r>
            <a:r>
              <a:rPr lang="en-US" dirty="0"/>
              <a:t>of natural language processing and machine learning techniques</a:t>
            </a:r>
          </a:p>
          <a:p>
            <a:endParaRPr lang="en-US" dirty="0"/>
          </a:p>
        </p:txBody>
      </p:sp>
      <p:pic>
        <p:nvPicPr>
          <p:cNvPr id="7" name="Picture 6"/>
          <p:cNvPicPr>
            <a:picLocks noChangeAspect="1"/>
          </p:cNvPicPr>
          <p:nvPr/>
        </p:nvPicPr>
        <p:blipFill>
          <a:blip r:embed="rId2"/>
          <a:stretch>
            <a:fillRect/>
          </a:stretch>
        </p:blipFill>
        <p:spPr>
          <a:xfrm>
            <a:off x="5132179" y="217026"/>
            <a:ext cx="3816799" cy="3568707"/>
          </a:xfrm>
          <a:prstGeom prst="rect">
            <a:avLst/>
          </a:prstGeom>
        </p:spPr>
      </p:pic>
      <p:pic>
        <p:nvPicPr>
          <p:cNvPr id="8" name="Picture 7"/>
          <p:cNvPicPr>
            <a:picLocks noChangeAspect="1"/>
          </p:cNvPicPr>
          <p:nvPr/>
        </p:nvPicPr>
        <p:blipFill>
          <a:blip r:embed="rId3"/>
          <a:stretch>
            <a:fillRect/>
          </a:stretch>
        </p:blipFill>
        <p:spPr>
          <a:xfrm>
            <a:off x="6309244" y="4018474"/>
            <a:ext cx="1778000" cy="1778000"/>
          </a:xfrm>
          <a:prstGeom prst="rect">
            <a:avLst/>
          </a:prstGeom>
        </p:spPr>
      </p:pic>
    </p:spTree>
    <p:extLst>
      <p:ext uri="{BB962C8B-B14F-4D97-AF65-F5344CB8AC3E}">
        <p14:creationId xmlns:p14="http://schemas.microsoft.com/office/powerpoint/2010/main" val="22542941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926816" y="76200"/>
            <a:ext cx="5988583" cy="1066800"/>
          </a:xfrm>
        </p:spPr>
        <p:txBody>
          <a:bodyPr/>
          <a:lstStyle/>
          <a:p>
            <a:pPr eaLnBrk="1" hangingPunct="1">
              <a:defRPr/>
            </a:pPr>
            <a:r>
              <a:rPr lang="en-US" dirty="0">
                <a:latin typeface="Tahoma" charset="0"/>
                <a:ea typeface="ＭＳ Ｐゴシック" charset="0"/>
                <a:cs typeface="ＭＳ Ｐゴシック" charset="0"/>
              </a:rPr>
              <a:t>Jeff Forbes</a:t>
            </a:r>
          </a:p>
        </p:txBody>
      </p:sp>
      <p:sp>
        <p:nvSpPr>
          <p:cNvPr id="45058" name="Rectangle 3"/>
          <p:cNvSpPr>
            <a:spLocks noGrp="1" noChangeArrowheads="1"/>
          </p:cNvSpPr>
          <p:nvPr>
            <p:ph idx="1"/>
          </p:nvPr>
        </p:nvSpPr>
        <p:spPr>
          <a:xfrm>
            <a:off x="2732040" y="1032572"/>
            <a:ext cx="6411959" cy="1905000"/>
          </a:xfrm>
        </p:spPr>
        <p:txBody>
          <a:bodyPr>
            <a:normAutofit lnSpcReduction="10000"/>
          </a:bodyPr>
          <a:lstStyle/>
          <a:p>
            <a:pPr eaLnBrk="1" hangingPunct="1"/>
            <a:r>
              <a:rPr lang="en-US" dirty="0" smtClean="0">
                <a:latin typeface="Arial" charset="0"/>
                <a:ea typeface="ＭＳ Ｐゴシック" charset="0"/>
                <a:cs typeface="ＭＳ Ｐゴシック" charset="0"/>
              </a:rPr>
              <a:t>Associate </a:t>
            </a:r>
            <a:r>
              <a:rPr lang="en-US" dirty="0">
                <a:latin typeface="Arial" charset="0"/>
                <a:ea typeface="ＭＳ Ｐゴシック" charset="0"/>
                <a:cs typeface="ＭＳ Ｐゴシック" charset="0"/>
              </a:rPr>
              <a:t>professor of the practice at </a:t>
            </a:r>
            <a:r>
              <a:rPr lang="en-US" dirty="0">
                <a:solidFill>
                  <a:srgbClr val="7F7F7F"/>
                </a:solidFill>
                <a:latin typeface="Arial" charset="0"/>
                <a:ea typeface="ＭＳ Ｐゴシック" charset="0"/>
                <a:cs typeface="ＭＳ Ｐゴシック" charset="0"/>
              </a:rPr>
              <a:t>Duke </a:t>
            </a:r>
            <a:r>
              <a:rPr lang="en-US" dirty="0" smtClean="0">
                <a:solidFill>
                  <a:srgbClr val="7F7F7F"/>
                </a:solidFill>
                <a:latin typeface="Arial" charset="0"/>
                <a:ea typeface="ＭＳ Ｐゴシック" charset="0"/>
                <a:cs typeface="ＭＳ Ｐゴシック" charset="0"/>
              </a:rPr>
              <a:t>University</a:t>
            </a:r>
          </a:p>
          <a:p>
            <a:pPr lvl="1" eaLnBrk="1" hangingPunct="1"/>
            <a:r>
              <a:rPr lang="en-US" dirty="0" smtClean="0">
                <a:latin typeface="Arial" charset="0"/>
                <a:ea typeface="ＭＳ Ｐゴシック" charset="0"/>
                <a:cs typeface="ＭＳ Ｐゴシック" charset="0"/>
              </a:rPr>
              <a:t>Focus: computer science education</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450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449" y="3029595"/>
            <a:ext cx="4981575"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 name="Picture 3"/>
          <p:cNvPicPr>
            <a:picLocks noChangeAspect="1"/>
          </p:cNvPicPr>
          <p:nvPr/>
        </p:nvPicPr>
        <p:blipFill rotWithShape="1">
          <a:blip r:embed="rId4"/>
          <a:srcRect t="5314"/>
          <a:stretch/>
        </p:blipFill>
        <p:spPr>
          <a:xfrm>
            <a:off x="92040" y="73615"/>
            <a:ext cx="2540000" cy="3607550"/>
          </a:xfrm>
          <a:prstGeom prst="rect">
            <a:avLst/>
          </a:prstGeom>
        </p:spPr>
      </p:pic>
      <p:sp>
        <p:nvSpPr>
          <p:cNvPr id="5" name="Rectangle 4"/>
          <p:cNvSpPr/>
          <p:nvPr/>
        </p:nvSpPr>
        <p:spPr>
          <a:xfrm>
            <a:off x="28111" y="4027916"/>
            <a:ext cx="4117228" cy="1643527"/>
          </a:xfrm>
          <a:prstGeom prst="rect">
            <a:avLst/>
          </a:prstGeom>
        </p:spPr>
        <p:txBody>
          <a:bodyPr wrap="square">
            <a:spAutoFit/>
          </a:bodyPr>
          <a:lstStyle/>
          <a:p>
            <a:pPr marL="415925" lvl="1" indent="-301625" eaLnBrk="1" hangingPunct="1">
              <a:spcBef>
                <a:spcPct val="20000"/>
              </a:spcBef>
              <a:buClr>
                <a:schemeClr val="folHlink"/>
              </a:buClr>
              <a:buFont typeface="Wingdings" charset="0"/>
              <a:buChar char="Ø"/>
            </a:pPr>
            <a:r>
              <a:rPr lang="en-US" sz="2400" dirty="0">
                <a:solidFill>
                  <a:srgbClr val="2017B8"/>
                </a:solidFill>
              </a:rPr>
              <a:t>S</a:t>
            </a:r>
            <a:r>
              <a:rPr lang="en-US" sz="2400" dirty="0" smtClean="0">
                <a:solidFill>
                  <a:srgbClr val="2017B8"/>
                </a:solidFill>
              </a:rPr>
              <a:t>ocial networks, robotics</a:t>
            </a:r>
          </a:p>
          <a:p>
            <a:pPr marL="415925" lvl="1" indent="-301625" eaLnBrk="1" hangingPunct="1">
              <a:spcBef>
                <a:spcPct val="20000"/>
              </a:spcBef>
              <a:buClr>
                <a:schemeClr val="folHlink"/>
              </a:buClr>
              <a:buFont typeface="Wingdings" charset="0"/>
              <a:buChar char="Ø"/>
            </a:pPr>
            <a:r>
              <a:rPr lang="en-US" sz="2400" dirty="0" smtClean="0">
                <a:solidFill>
                  <a:srgbClr val="2017B8"/>
                </a:solidFill>
              </a:rPr>
              <a:t>Currently a program director at National Science Foundation</a:t>
            </a:r>
            <a:endParaRPr lang="en-US" sz="2400" dirty="0">
              <a:solidFill>
                <a:srgbClr val="2017B8"/>
              </a:solidFill>
            </a:endParaRPr>
          </a:p>
        </p:txBody>
      </p:sp>
    </p:spTree>
    <p:extLst>
      <p:ext uri="{BB962C8B-B14F-4D97-AF65-F5344CB8AC3E}">
        <p14:creationId xmlns:p14="http://schemas.microsoft.com/office/powerpoint/2010/main" val="14977646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274638"/>
            <a:ext cx="4419600" cy="1143000"/>
          </a:xfrm>
        </p:spPr>
        <p:txBody>
          <a:bodyPr/>
          <a:lstStyle/>
          <a:p>
            <a:pPr eaLnBrk="1" hangingPunct="1">
              <a:defRPr/>
            </a:pPr>
            <a:r>
              <a:rPr lang="en-US" dirty="0" smtClean="0">
                <a:latin typeface="Tahoma" charset="0"/>
                <a:ea typeface="ＭＳ Ｐゴシック" charset="0"/>
                <a:cs typeface="ＭＳ Ｐゴシック" charset="0"/>
              </a:rPr>
              <a:t>Jeannie Albrecht</a:t>
            </a:r>
            <a:endParaRPr lang="en-US" dirty="0">
              <a:latin typeface="Tahoma" charset="0"/>
              <a:ea typeface="ＭＳ Ｐゴシック" charset="0"/>
              <a:cs typeface="ＭＳ Ｐゴシック" charset="0"/>
            </a:endParaRPr>
          </a:p>
        </p:txBody>
      </p:sp>
      <p:sp>
        <p:nvSpPr>
          <p:cNvPr id="38914" name="Rectangle 3"/>
          <p:cNvSpPr>
            <a:spLocks noGrp="1" noChangeArrowheads="1"/>
          </p:cNvSpPr>
          <p:nvPr>
            <p:ph idx="1"/>
          </p:nvPr>
        </p:nvSpPr>
        <p:spPr>
          <a:xfrm>
            <a:off x="228600" y="1143000"/>
            <a:ext cx="4216614" cy="5257800"/>
          </a:xfrm>
        </p:spPr>
        <p:txBody>
          <a:bodyPr>
            <a:normAutofit fontScale="92500" lnSpcReduction="10000"/>
          </a:bodyPr>
          <a:lstStyle/>
          <a:p>
            <a:pPr eaLnBrk="1" hangingPunct="1"/>
            <a:r>
              <a:rPr lang="en-US" dirty="0" smtClean="0">
                <a:latin typeface="Arial" charset="0"/>
                <a:ea typeface="ＭＳ Ｐゴシック" charset="0"/>
                <a:cs typeface="ＭＳ Ｐゴシック" charset="0"/>
              </a:rPr>
              <a:t>Assistant professor at </a:t>
            </a:r>
            <a:r>
              <a:rPr lang="en-US" dirty="0" smtClean="0">
                <a:solidFill>
                  <a:srgbClr val="461767"/>
                </a:solidFill>
                <a:latin typeface="Arial" charset="0"/>
                <a:ea typeface="ＭＳ Ｐゴシック" charset="0"/>
                <a:cs typeface="ＭＳ Ｐゴシック" charset="0"/>
              </a:rPr>
              <a:t>Williams College</a:t>
            </a:r>
            <a:endParaRPr lang="en-US" dirty="0" smtClean="0">
              <a:latin typeface="Arial" charset="0"/>
              <a:ea typeface="ＭＳ Ｐゴシック" charset="0"/>
              <a:cs typeface="ＭＳ Ｐゴシック" charset="0"/>
            </a:endParaRPr>
          </a:p>
          <a:p>
            <a:pPr eaLnBrk="1" hangingPunct="1"/>
            <a:r>
              <a:rPr lang="en-US" dirty="0" smtClean="0">
                <a:latin typeface="Arial" charset="0"/>
                <a:ea typeface="ＭＳ Ｐゴシック" charset="0"/>
                <a:cs typeface="ＭＳ Ｐゴシック" charset="0"/>
              </a:rPr>
              <a:t>Research: </a:t>
            </a:r>
            <a:r>
              <a:rPr lang="en-US" dirty="0" smtClean="0">
                <a:solidFill>
                  <a:srgbClr val="000000"/>
                </a:solidFill>
                <a:latin typeface="Arial" charset="0"/>
                <a:ea typeface="ＭＳ Ｐゴシック" charset="0"/>
                <a:cs typeface="ＭＳ Ｐゴシック" charset="0"/>
              </a:rPr>
              <a:t>managing software running and communicating on computers around the world</a:t>
            </a:r>
          </a:p>
          <a:p>
            <a:pPr lvl="1" eaLnBrk="1" hangingPunct="1"/>
            <a:r>
              <a:rPr lang="en-US" dirty="0" smtClean="0">
                <a:latin typeface="Arial" charset="0"/>
                <a:ea typeface="ＭＳ Ｐゴシック" charset="0"/>
                <a:cs typeface="ＭＳ Ｐゴシック" charset="0"/>
              </a:rPr>
              <a:t>Or in a building for energy efficiency</a:t>
            </a:r>
          </a:p>
          <a:p>
            <a:pPr eaLnBrk="1" hangingPunct="1"/>
            <a:r>
              <a:rPr lang="en-US" dirty="0" smtClean="0">
                <a:latin typeface="Arial" charset="0"/>
                <a:ea typeface="ＭＳ Ｐゴシック" charset="0"/>
                <a:cs typeface="ＭＳ Ｐゴシック" charset="0"/>
              </a:rPr>
              <a:t>Hobbies: surfing, ultimate, rugby</a:t>
            </a:r>
            <a:endParaRPr lang="en-US" dirty="0">
              <a:latin typeface="Arial" charset="0"/>
              <a:ea typeface="ＭＳ Ｐゴシック" charset="0"/>
              <a:cs typeface="ＭＳ Ｐゴシック" charset="0"/>
            </a:endParaRPr>
          </a:p>
        </p:txBody>
      </p:sp>
      <p:sp>
        <p:nvSpPr>
          <p:cNvPr id="3" name="Slide Number Placeholder 2"/>
          <p:cNvSpPr>
            <a:spLocks noGrp="1"/>
          </p:cNvSpPr>
          <p:nvPr>
            <p:ph type="sldNum" sz="quarter" idx="12"/>
          </p:nvPr>
        </p:nvSpPr>
        <p:spPr/>
        <p:txBody>
          <a:bodyPr/>
          <a:lstStyle/>
          <a:p>
            <a:pPr>
              <a:defRPr/>
            </a:pPr>
            <a:fld id="{7ECE6481-E139-0E4A-8DCD-0722722F1E7E}" type="slidenum">
              <a:rPr lang="en-US" smtClean="0"/>
              <a:pPr>
                <a:defRPr/>
              </a:pPr>
              <a:t>15</a:t>
            </a:fld>
            <a:endParaRPr lang="en-US"/>
          </a:p>
        </p:txBody>
      </p:sp>
      <p:pic>
        <p:nvPicPr>
          <p:cNvPr id="389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0"/>
            <a:ext cx="3657600"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3506788"/>
            <a:ext cx="4506912" cy="33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835441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Sue Lister</a:t>
            </a:r>
          </a:p>
        </p:txBody>
      </p:sp>
      <p:sp>
        <p:nvSpPr>
          <p:cNvPr id="43010" name="Rectangle 3"/>
          <p:cNvSpPr>
            <a:spLocks noGrp="1" noChangeArrowheads="1"/>
          </p:cNvSpPr>
          <p:nvPr>
            <p:ph idx="1"/>
          </p:nvPr>
        </p:nvSpPr>
        <p:spPr>
          <a:xfrm>
            <a:off x="35772" y="1182210"/>
            <a:ext cx="4346195" cy="5111262"/>
          </a:xfrm>
        </p:spPr>
        <p:txBody>
          <a:bodyPr/>
          <a:lstStyle/>
          <a:p>
            <a:pPr eaLnBrk="1" hangingPunct="1">
              <a:lnSpc>
                <a:spcPct val="90000"/>
              </a:lnSpc>
            </a:pPr>
            <a:r>
              <a:rPr lang="en-US" sz="2800" dirty="0" smtClean="0">
                <a:latin typeface="Arial" charset="0"/>
                <a:ea typeface="ＭＳ Ｐゴシック" charset="0"/>
                <a:cs typeface="ＭＳ Ｐゴシック" charset="0"/>
              </a:rPr>
              <a:t>Double </a:t>
            </a:r>
            <a:r>
              <a:rPr lang="en-US" sz="2800" dirty="0">
                <a:latin typeface="Arial" charset="0"/>
                <a:ea typeface="ＭＳ Ｐゴシック" charset="0"/>
                <a:cs typeface="ＭＳ Ｐゴシック" charset="0"/>
              </a:rPr>
              <a:t>major in CS and </a:t>
            </a:r>
            <a:r>
              <a:rPr lang="en-US" sz="2800" dirty="0">
                <a:solidFill>
                  <a:schemeClr val="accent2"/>
                </a:solidFill>
                <a:latin typeface="Arial" charset="0"/>
                <a:ea typeface="ＭＳ Ｐゴシック" charset="0"/>
                <a:cs typeface="ＭＳ Ｐゴシック" charset="0"/>
              </a:rPr>
              <a:t>Psychology</a:t>
            </a:r>
          </a:p>
          <a:p>
            <a:pPr eaLnBrk="1" hangingPunct="1">
              <a:lnSpc>
                <a:spcPct val="90000"/>
              </a:lnSpc>
            </a:pPr>
            <a:r>
              <a:rPr lang="en-US" sz="2800" dirty="0" smtClean="0"/>
              <a:t>Technical Lead at Clinton Health Access Initiative</a:t>
            </a:r>
            <a:endParaRPr lang="en-US" sz="2800" dirty="0" smtClean="0">
              <a:latin typeface="Arial" charset="0"/>
              <a:ea typeface="ＭＳ Ｐゴシック" charset="0"/>
              <a:cs typeface="ＭＳ Ｐゴシック" charset="0"/>
            </a:endParaRPr>
          </a:p>
          <a:p>
            <a:pPr eaLnBrk="1" hangingPunct="1">
              <a:lnSpc>
                <a:spcPct val="90000"/>
              </a:lnSpc>
            </a:pPr>
            <a:r>
              <a:rPr lang="en-US" sz="2800" dirty="0" smtClean="0">
                <a:latin typeface="Arial" charset="0"/>
                <a:ea typeface="ＭＳ Ｐゴシック" charset="0"/>
                <a:cs typeface="ＭＳ Ｐゴシック" charset="0"/>
              </a:rPr>
              <a:t>Interested </a:t>
            </a:r>
            <a:r>
              <a:rPr lang="en-US" sz="2800" dirty="0">
                <a:latin typeface="Arial" charset="0"/>
                <a:ea typeface="ＭＳ Ｐゴシック" charset="0"/>
                <a:cs typeface="ＭＳ Ｐゴシック" charset="0"/>
              </a:rPr>
              <a:t>in decreasing the division between the technological haves and have </a:t>
            </a:r>
            <a:r>
              <a:rPr lang="en-US" sz="2800" dirty="0" err="1">
                <a:latin typeface="Arial" charset="0"/>
                <a:ea typeface="ＭＳ Ｐゴシック" charset="0"/>
                <a:cs typeface="ＭＳ Ｐゴシック" charset="0"/>
              </a:rPr>
              <a:t>nots</a:t>
            </a:r>
            <a:endParaRPr lang="en-US" sz="2800" dirty="0">
              <a:latin typeface="Arial" charset="0"/>
              <a:ea typeface="ＭＳ Ｐゴシック" charset="0"/>
              <a:cs typeface="ＭＳ Ｐゴシック" charset="0"/>
            </a:endParaRPr>
          </a:p>
          <a:p>
            <a:pPr lvl="1" eaLnBrk="1" hangingPunct="1">
              <a:lnSpc>
                <a:spcPct val="90000"/>
              </a:lnSpc>
            </a:pPr>
            <a:r>
              <a:rPr lang="en-US" sz="2400" dirty="0">
                <a:latin typeface="Arial" charset="0"/>
                <a:ea typeface="ＭＳ Ｐゴシック" charset="0"/>
              </a:rPr>
              <a:t>Only </a:t>
            </a:r>
            <a:r>
              <a:rPr lang="en-US" sz="2400" dirty="0" smtClean="0">
                <a:latin typeface="Arial" charset="0"/>
                <a:ea typeface="ＭＳ Ｐゴシック" charset="0"/>
              </a:rPr>
              <a:t>11% </a:t>
            </a:r>
            <a:r>
              <a:rPr lang="en-US" sz="2400" dirty="0">
                <a:latin typeface="Arial" charset="0"/>
                <a:ea typeface="ＭＳ Ｐゴシック" charset="0"/>
              </a:rPr>
              <a:t>of Africans have Internet access</a:t>
            </a:r>
          </a:p>
          <a:p>
            <a:pPr lvl="1" eaLnBrk="1" hangingPunct="1">
              <a:lnSpc>
                <a:spcPct val="90000"/>
              </a:lnSpc>
            </a:pPr>
            <a:r>
              <a:rPr lang="en-US" sz="2400" dirty="0">
                <a:latin typeface="Arial" charset="0"/>
                <a:ea typeface="ＭＳ Ｐゴシック" charset="0"/>
              </a:rPr>
              <a:t>Cell phones are commonly used</a:t>
            </a:r>
          </a:p>
          <a:p>
            <a:pPr lvl="1" eaLnBrk="1" hangingPunct="1">
              <a:lnSpc>
                <a:spcPct val="90000"/>
              </a:lnSpc>
            </a:pPr>
            <a:endParaRPr lang="en-US" sz="2400" dirty="0">
              <a:latin typeface="Arial" charset="0"/>
              <a:ea typeface="ＭＳ Ｐゴシック" charset="0"/>
            </a:endParaRPr>
          </a:p>
        </p:txBody>
      </p:sp>
      <p:pic>
        <p:nvPicPr>
          <p:cNvPr id="43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219200"/>
            <a:ext cx="44831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Rectangle 7"/>
          <p:cNvSpPr>
            <a:spLocks noChangeArrowheads="1"/>
          </p:cNvSpPr>
          <p:nvPr/>
        </p:nvSpPr>
        <p:spPr bwMode="auto">
          <a:xfrm>
            <a:off x="4495800" y="4799013"/>
            <a:ext cx="44958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a:r>
              <a:rPr lang="en-US" dirty="0">
                <a:solidFill>
                  <a:srgbClr val="7F7F7F"/>
                </a:solidFill>
                <a:latin typeface="Lucida Grande" charset="0"/>
              </a:rPr>
              <a:t>Sue with Alex, one of the computer teachers at </a:t>
            </a:r>
            <a:r>
              <a:rPr lang="en-US" dirty="0" err="1">
                <a:solidFill>
                  <a:srgbClr val="7F7F7F"/>
                </a:solidFill>
                <a:latin typeface="Lucida Grande" charset="0"/>
              </a:rPr>
              <a:t>Ketasco</a:t>
            </a:r>
            <a:r>
              <a:rPr lang="en-US" dirty="0">
                <a:solidFill>
                  <a:srgbClr val="7F7F7F"/>
                </a:solidFill>
                <a:latin typeface="Lucida Grande" charset="0"/>
              </a:rPr>
              <a:t> Secondary School, in the computer lab in </a:t>
            </a:r>
            <a:r>
              <a:rPr lang="en-US" dirty="0" err="1">
                <a:solidFill>
                  <a:srgbClr val="7F7F7F"/>
                </a:solidFill>
                <a:latin typeface="Lucida Grande" charset="0"/>
              </a:rPr>
              <a:t>Keta</a:t>
            </a:r>
            <a:r>
              <a:rPr lang="en-US" dirty="0">
                <a:solidFill>
                  <a:srgbClr val="7F7F7F"/>
                </a:solidFill>
                <a:latin typeface="Lucida Grande" charset="0"/>
              </a:rPr>
              <a:t>, Ghana</a:t>
            </a:r>
          </a:p>
        </p:txBody>
      </p:sp>
      <p:sp>
        <p:nvSpPr>
          <p:cNvPr id="43016" name="Rectangle 8"/>
          <p:cNvSpPr>
            <a:spLocks noChangeArrowheads="1"/>
          </p:cNvSpPr>
          <p:nvPr/>
        </p:nvSpPr>
        <p:spPr bwMode="auto">
          <a:xfrm>
            <a:off x="4495800" y="1219200"/>
            <a:ext cx="4495800" cy="4572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128494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Christyann Pulliam</a:t>
            </a:r>
          </a:p>
        </p:txBody>
      </p:sp>
      <p:sp>
        <p:nvSpPr>
          <p:cNvPr id="40962" name="Rectangle 3"/>
          <p:cNvSpPr>
            <a:spLocks noGrp="1" noChangeArrowheads="1"/>
          </p:cNvSpPr>
          <p:nvPr>
            <p:ph idx="1"/>
          </p:nvPr>
        </p:nvSpPr>
        <p:spPr>
          <a:xfrm>
            <a:off x="2997200" y="2028825"/>
            <a:ext cx="6146800" cy="4297363"/>
          </a:xfrm>
        </p:spPr>
        <p:txBody>
          <a:bodyPr/>
          <a:lstStyle/>
          <a:p>
            <a:pPr eaLnBrk="1" hangingPunct="1"/>
            <a:r>
              <a:rPr lang="en-US" sz="2800" dirty="0">
                <a:latin typeface="Arial" charset="0"/>
                <a:ea typeface="ＭＳ Ｐゴシック" charset="0"/>
                <a:cs typeface="ＭＳ Ｐゴシック" charset="0"/>
              </a:rPr>
              <a:t>Double major in CS and </a:t>
            </a:r>
            <a:r>
              <a:rPr lang="en-US" sz="2800" dirty="0">
                <a:solidFill>
                  <a:srgbClr val="7F7F7F"/>
                </a:solidFill>
                <a:latin typeface="Arial" charset="0"/>
                <a:ea typeface="ＭＳ Ｐゴシック" charset="0"/>
                <a:cs typeface="ＭＳ Ｐゴシック" charset="0"/>
              </a:rPr>
              <a:t>Political Science</a:t>
            </a:r>
            <a:r>
              <a:rPr lang="en-US" sz="2800" dirty="0">
                <a:solidFill>
                  <a:schemeClr val="bg2"/>
                </a:solidFill>
                <a:latin typeface="Arial" charset="0"/>
                <a:ea typeface="ＭＳ Ｐゴシック" charset="0"/>
                <a:cs typeface="ＭＳ Ｐゴシック" charset="0"/>
              </a:rPr>
              <a:t> </a:t>
            </a:r>
            <a:r>
              <a:rPr lang="en-US" sz="2800" dirty="0">
                <a:latin typeface="Arial" charset="0"/>
                <a:ea typeface="ＭＳ Ｐゴシック" charset="0"/>
                <a:cs typeface="ＭＳ Ｐゴシック" charset="0"/>
              </a:rPr>
              <a:t>from Gettysburg College</a:t>
            </a:r>
          </a:p>
          <a:p>
            <a:pPr eaLnBrk="1" hangingPunct="1"/>
            <a:r>
              <a:rPr lang="en-US" sz="2800" dirty="0">
                <a:solidFill>
                  <a:schemeClr val="accent2"/>
                </a:solidFill>
                <a:latin typeface="Arial" charset="0"/>
                <a:ea typeface="ＭＳ Ｐゴシック" charset="0"/>
                <a:cs typeface="ＭＳ Ｐゴシック" charset="0"/>
              </a:rPr>
              <a:t>Law Degree </a:t>
            </a:r>
            <a:r>
              <a:rPr lang="en-US" sz="2800" dirty="0">
                <a:latin typeface="Arial" charset="0"/>
                <a:ea typeface="ＭＳ Ｐゴシック" charset="0"/>
                <a:cs typeface="ＭＳ Ｐゴシック" charset="0"/>
              </a:rPr>
              <a:t>from</a:t>
            </a:r>
            <a:r>
              <a:rPr lang="en-US" sz="2800" dirty="0">
                <a:solidFill>
                  <a:schemeClr val="accent1"/>
                </a:solidFill>
                <a:latin typeface="Arial" charset="0"/>
                <a:ea typeface="ＭＳ Ｐゴシック" charset="0"/>
                <a:cs typeface="ＭＳ Ｐゴシック" charset="0"/>
              </a:rPr>
              <a:t> </a:t>
            </a:r>
            <a:r>
              <a:rPr lang="en-US" sz="2800" dirty="0">
                <a:latin typeface="Arial" charset="0"/>
                <a:ea typeface="ＭＳ Ｐゴシック" charset="0"/>
                <a:cs typeface="ＭＳ Ｐゴシック" charset="0"/>
              </a:rPr>
              <a:t>Wake Forest University</a:t>
            </a:r>
          </a:p>
          <a:p>
            <a:pPr eaLnBrk="1" hangingPunct="1"/>
            <a:r>
              <a:rPr lang="en-US" sz="2800" dirty="0">
                <a:latin typeface="Arial" charset="0"/>
                <a:ea typeface="ＭＳ Ｐゴシック" charset="0"/>
                <a:cs typeface="ＭＳ Ｐゴシック" charset="0"/>
              </a:rPr>
              <a:t>Patent Examiner at the US Patent and Trademark Office</a:t>
            </a:r>
          </a:p>
          <a:p>
            <a:pPr lvl="1" eaLnBrk="1" hangingPunct="1"/>
            <a:r>
              <a:rPr lang="en-US" sz="2400" dirty="0">
                <a:latin typeface="Arial" charset="0"/>
                <a:ea typeface="ＭＳ Ｐゴシック" charset="0"/>
              </a:rPr>
              <a:t>Focus: Search engines, DB apps</a:t>
            </a:r>
          </a:p>
          <a:p>
            <a:pPr eaLnBrk="1" hangingPunct="1"/>
            <a:endParaRPr lang="en-US" sz="2800" dirty="0">
              <a:latin typeface="Arial" charset="0"/>
              <a:ea typeface="ＭＳ Ｐゴシック" charset="0"/>
              <a:cs typeface="ＭＳ Ｐゴシック" charset="0"/>
            </a:endParaRPr>
          </a:p>
        </p:txBody>
      </p:sp>
      <p:pic>
        <p:nvPicPr>
          <p:cNvPr id="409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25241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5498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822725" y="3331220"/>
            <a:ext cx="3576720" cy="3342729"/>
          </a:xfrm>
          <a:prstGeom prst="rect">
            <a:avLst/>
          </a:prstGeom>
        </p:spPr>
      </p:pic>
      <p:sp>
        <p:nvSpPr>
          <p:cNvPr id="2" name="Title 1"/>
          <p:cNvSpPr>
            <a:spLocks noGrp="1"/>
          </p:cNvSpPr>
          <p:nvPr>
            <p:ph type="title"/>
          </p:nvPr>
        </p:nvSpPr>
        <p:spPr/>
        <p:txBody>
          <a:bodyPr/>
          <a:lstStyle/>
          <a:p>
            <a:r>
              <a:rPr lang="en-US" dirty="0" smtClean="0"/>
              <a:t>Tiffani Williams</a:t>
            </a:r>
            <a:endParaRPr lang="en-US" dirty="0"/>
          </a:p>
        </p:txBody>
      </p:sp>
      <p:sp>
        <p:nvSpPr>
          <p:cNvPr id="3" name="Content Placeholder 2"/>
          <p:cNvSpPr>
            <a:spLocks noGrp="1"/>
          </p:cNvSpPr>
          <p:nvPr>
            <p:ph idx="1"/>
          </p:nvPr>
        </p:nvSpPr>
        <p:spPr>
          <a:xfrm>
            <a:off x="228600" y="1143000"/>
            <a:ext cx="6089650" cy="5257800"/>
          </a:xfrm>
        </p:spPr>
        <p:txBody>
          <a:bodyPr/>
          <a:lstStyle/>
          <a:p>
            <a:r>
              <a:rPr lang="en-US" dirty="0" smtClean="0"/>
              <a:t>Computational biology (bioinformatics) </a:t>
            </a:r>
            <a:r>
              <a:rPr lang="en-US" dirty="0"/>
              <a:t>and </a:t>
            </a:r>
            <a:r>
              <a:rPr lang="en-US" dirty="0" smtClean="0"/>
              <a:t/>
            </a:r>
            <a:br>
              <a:rPr lang="en-US" dirty="0" smtClean="0"/>
            </a:br>
            <a:r>
              <a:rPr lang="en-US" dirty="0" smtClean="0"/>
              <a:t>high-performance computing</a:t>
            </a:r>
          </a:p>
          <a:p>
            <a:r>
              <a:rPr lang="en-US" dirty="0" smtClean="0"/>
              <a:t>Develops software to analyze biological problems</a:t>
            </a:r>
          </a:p>
          <a:p>
            <a:pPr lvl="1"/>
            <a:r>
              <a:rPr lang="en-US" dirty="0" smtClean="0"/>
              <a:t>Example: analyzing collections of evolutionary trees</a:t>
            </a:r>
          </a:p>
          <a:p>
            <a:pPr lvl="1"/>
            <a:r>
              <a:rPr lang="en-US" dirty="0" smtClean="0"/>
              <a:t>Challenge beyond “real” problem: easy to use by biologists </a:t>
            </a:r>
          </a:p>
          <a:p>
            <a:endParaRPr lang="en-US" dirty="0"/>
          </a:p>
        </p:txBody>
      </p:sp>
      <p:pic>
        <p:nvPicPr>
          <p:cNvPr id="7" name="Picture 6"/>
          <p:cNvPicPr>
            <a:picLocks noChangeAspect="1"/>
          </p:cNvPicPr>
          <p:nvPr/>
        </p:nvPicPr>
        <p:blipFill>
          <a:blip r:embed="rId3"/>
          <a:stretch>
            <a:fillRect/>
          </a:stretch>
        </p:blipFill>
        <p:spPr>
          <a:xfrm>
            <a:off x="6747552" y="44845"/>
            <a:ext cx="2286000" cy="3111500"/>
          </a:xfrm>
          <a:prstGeom prst="rect">
            <a:avLst/>
          </a:prstGeom>
        </p:spPr>
      </p:pic>
    </p:spTree>
    <p:extLst>
      <p:ext uri="{BB962C8B-B14F-4D97-AF65-F5344CB8AC3E}">
        <p14:creationId xmlns:p14="http://schemas.microsoft.com/office/powerpoint/2010/main" val="3242875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5944" y="-170428"/>
            <a:ext cx="3708400" cy="2197100"/>
          </a:xfrm>
          <a:prstGeom prst="rect">
            <a:avLst/>
          </a:prstGeom>
        </p:spPr>
      </p:pic>
      <p:sp>
        <p:nvSpPr>
          <p:cNvPr id="2" name="Title 1"/>
          <p:cNvSpPr>
            <a:spLocks noGrp="1"/>
          </p:cNvSpPr>
          <p:nvPr>
            <p:ph type="title"/>
          </p:nvPr>
        </p:nvSpPr>
        <p:spPr>
          <a:xfrm>
            <a:off x="228600" y="326632"/>
            <a:ext cx="8686800" cy="1066800"/>
          </a:xfrm>
        </p:spPr>
        <p:txBody>
          <a:bodyPr>
            <a:normAutofit/>
          </a:bodyPr>
          <a:lstStyle/>
          <a:p>
            <a:r>
              <a:rPr lang="en-US" dirty="0" smtClean="0"/>
              <a:t>Erich Geist                           food banks</a:t>
            </a:r>
            <a:endParaRPr lang="en-US" dirty="0"/>
          </a:p>
        </p:txBody>
      </p:sp>
      <p:sp>
        <p:nvSpPr>
          <p:cNvPr id="8" name="Rectangle 7"/>
          <p:cNvSpPr/>
          <p:nvPr/>
        </p:nvSpPr>
        <p:spPr>
          <a:xfrm>
            <a:off x="533213" y="1988909"/>
            <a:ext cx="8177061" cy="310854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dirty="0" smtClean="0">
                <a:latin typeface="Gill Sans"/>
                <a:cs typeface="Gill Sans"/>
              </a:rPr>
              <a:t>We </a:t>
            </a:r>
            <a:r>
              <a:rPr lang="en-US" sz="2800" dirty="0">
                <a:latin typeface="Gill Sans"/>
                <a:cs typeface="Gill Sans"/>
              </a:rPr>
              <a:t>use data analytics, computer systems, servers, programming, network and database administration all the time to provide the data necessary to inform our donors, government officials, advocates, and the general public about our mission to feed the hungry</a:t>
            </a:r>
            <a:r>
              <a:rPr lang="en-US" sz="2800" dirty="0" smtClean="0">
                <a:latin typeface="Gill Sans"/>
                <a:cs typeface="Gill Sans"/>
              </a:rPr>
              <a:t>.</a:t>
            </a:r>
          </a:p>
          <a:p>
            <a:endParaRPr lang="en-US" sz="2800" dirty="0">
              <a:latin typeface="Gill Sans"/>
              <a:cs typeface="Gill Sans"/>
            </a:endParaRPr>
          </a:p>
          <a:p>
            <a:r>
              <a:rPr lang="en-US" sz="2800" dirty="0" smtClean="0">
                <a:latin typeface="Gill Sans"/>
                <a:cs typeface="Gill Sans"/>
              </a:rPr>
              <a:t>Without </a:t>
            </a:r>
            <a:r>
              <a:rPr lang="en-US" sz="2800" dirty="0">
                <a:latin typeface="Gill Sans"/>
                <a:cs typeface="Gill Sans"/>
              </a:rPr>
              <a:t>good computer science…there is no food</a:t>
            </a:r>
            <a:r>
              <a:rPr lang="en-US" sz="2800" dirty="0" smtClean="0">
                <a:latin typeface="Gill Sans"/>
                <a:cs typeface="Gill Sans"/>
              </a:rPr>
              <a:t>.</a:t>
            </a:r>
            <a:endParaRPr lang="en-US" sz="2800" dirty="0">
              <a:latin typeface="Gill Sans"/>
              <a:cs typeface="Gill Sans"/>
            </a:endParaRPr>
          </a:p>
        </p:txBody>
      </p:sp>
      <p:pic>
        <p:nvPicPr>
          <p:cNvPr id="3" name="Picture 2"/>
          <p:cNvPicPr>
            <a:picLocks noChangeAspect="1"/>
          </p:cNvPicPr>
          <p:nvPr/>
        </p:nvPicPr>
        <p:blipFill>
          <a:blip r:embed="rId3"/>
          <a:stretch>
            <a:fillRect/>
          </a:stretch>
        </p:blipFill>
        <p:spPr>
          <a:xfrm>
            <a:off x="7440274" y="5392667"/>
            <a:ext cx="1270000" cy="1270000"/>
          </a:xfrm>
          <a:prstGeom prst="rect">
            <a:avLst/>
          </a:prstGeom>
        </p:spPr>
      </p:pic>
    </p:spTree>
    <p:extLst>
      <p:ext uri="{BB962C8B-B14F-4D97-AF65-F5344CB8AC3E}">
        <p14:creationId xmlns:p14="http://schemas.microsoft.com/office/powerpoint/2010/main" val="27170314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l"/>
            <a:r>
              <a:rPr lang="en-US" sz="3600" dirty="0"/>
              <a:t>“Everybody in this country should learn how to program a computer… because it teaches you how to </a:t>
            </a:r>
            <a:r>
              <a:rPr lang="en-US" sz="3600" dirty="0" smtClean="0"/>
              <a:t>think.”</a:t>
            </a:r>
            <a:endParaRPr lang="en-US" sz="3600" dirty="0"/>
          </a:p>
        </p:txBody>
      </p:sp>
      <p:sp>
        <p:nvSpPr>
          <p:cNvPr id="3" name="Subtitle 2"/>
          <p:cNvSpPr>
            <a:spLocks noGrp="1"/>
          </p:cNvSpPr>
          <p:nvPr>
            <p:ph type="subTitle" idx="1"/>
          </p:nvPr>
        </p:nvSpPr>
        <p:spPr/>
        <p:txBody>
          <a:bodyPr/>
          <a:lstStyle/>
          <a:p>
            <a:pPr algn="r"/>
            <a:r>
              <a:rPr lang="en-US" dirty="0"/>
              <a:t>—Steve Jobs </a:t>
            </a:r>
          </a:p>
        </p:txBody>
      </p:sp>
    </p:spTree>
    <p:extLst>
      <p:ext uri="{BB962C8B-B14F-4D97-AF65-F5344CB8AC3E}">
        <p14:creationId xmlns:p14="http://schemas.microsoft.com/office/powerpoint/2010/main" val="31506680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Hilary Mason</a:t>
            </a:r>
            <a:endParaRPr lang="en-US" dirty="0"/>
          </a:p>
        </p:txBody>
      </p:sp>
      <p:sp>
        <p:nvSpPr>
          <p:cNvPr id="3" name="Content Placeholder 2"/>
          <p:cNvSpPr>
            <a:spLocks noGrp="1"/>
          </p:cNvSpPr>
          <p:nvPr>
            <p:ph idx="1"/>
          </p:nvPr>
        </p:nvSpPr>
        <p:spPr>
          <a:xfrm>
            <a:off x="4059724" y="1143000"/>
            <a:ext cx="4855676" cy="5257800"/>
          </a:xfrm>
        </p:spPr>
        <p:txBody>
          <a:bodyPr/>
          <a:lstStyle/>
          <a:p>
            <a:r>
              <a:rPr lang="en-US" dirty="0" smtClean="0"/>
              <a:t>Chief </a:t>
            </a:r>
            <a:r>
              <a:rPr lang="en-US" dirty="0"/>
              <a:t>Scientist, </a:t>
            </a:r>
            <a:r>
              <a:rPr lang="en-US" dirty="0" err="1"/>
              <a:t>b</a:t>
            </a:r>
            <a:r>
              <a:rPr lang="en-US" dirty="0" err="1" smtClean="0"/>
              <a:t>itly</a:t>
            </a:r>
            <a:endParaRPr lang="en-US" dirty="0" smtClean="0"/>
          </a:p>
          <a:p>
            <a:pPr lvl="1"/>
            <a:r>
              <a:rPr lang="en-US" dirty="0" smtClean="0"/>
              <a:t>Data </a:t>
            </a:r>
            <a:r>
              <a:rPr lang="en-US" dirty="0"/>
              <a:t>scientist and hacker</a:t>
            </a:r>
          </a:p>
          <a:p>
            <a:pPr lvl="1"/>
            <a:r>
              <a:rPr lang="en-US" dirty="0" smtClean="0"/>
              <a:t>“finds </a:t>
            </a:r>
            <a:r>
              <a:rPr lang="en-US" dirty="0"/>
              <a:t>sense in vast data </a:t>
            </a:r>
            <a:r>
              <a:rPr lang="en-US" dirty="0" smtClean="0"/>
              <a:t>sets”</a:t>
            </a:r>
          </a:p>
          <a:p>
            <a:r>
              <a:rPr lang="en-US" dirty="0" smtClean="0"/>
              <a:t>“Teaching </a:t>
            </a:r>
            <a:r>
              <a:rPr lang="en-US" dirty="0"/>
              <a:t>someone to program is like giving them a </a:t>
            </a:r>
            <a:r>
              <a:rPr lang="en-US" b="1" dirty="0">
                <a:solidFill>
                  <a:schemeClr val="accent2"/>
                </a:solidFill>
              </a:rPr>
              <a:t>superpower</a:t>
            </a:r>
            <a:r>
              <a:rPr lang="en-US" dirty="0" smtClean="0"/>
              <a:t>.”  quote in </a:t>
            </a:r>
            <a:r>
              <a:rPr lang="en-US" i="1" dirty="0" smtClean="0"/>
              <a:t>Glamour</a:t>
            </a:r>
            <a:r>
              <a:rPr lang="en-US" dirty="0"/>
              <a:t>, November 2011</a:t>
            </a:r>
          </a:p>
        </p:txBody>
      </p:sp>
      <p:pic>
        <p:nvPicPr>
          <p:cNvPr id="7" name="Picture 6"/>
          <p:cNvPicPr>
            <a:picLocks noChangeAspect="1"/>
          </p:cNvPicPr>
          <p:nvPr/>
        </p:nvPicPr>
        <p:blipFill>
          <a:blip r:embed="rId2"/>
          <a:stretch>
            <a:fillRect/>
          </a:stretch>
        </p:blipFill>
        <p:spPr>
          <a:xfrm>
            <a:off x="165748" y="1177612"/>
            <a:ext cx="3810000" cy="3810000"/>
          </a:xfrm>
          <a:prstGeom prst="rect">
            <a:avLst/>
          </a:prstGeom>
        </p:spPr>
      </p:pic>
    </p:spTree>
    <p:extLst>
      <p:ext uri="{BB962C8B-B14F-4D97-AF65-F5344CB8AC3E}">
        <p14:creationId xmlns:p14="http://schemas.microsoft.com/office/powerpoint/2010/main" val="1694193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CSCI 117?</a:t>
            </a:r>
            <a:endParaRPr lang="en-US" dirty="0"/>
          </a:p>
        </p:txBody>
      </p:sp>
      <p:sp>
        <p:nvSpPr>
          <p:cNvPr id="3" name="Content Placeholder 2"/>
          <p:cNvSpPr>
            <a:spLocks noGrp="1"/>
          </p:cNvSpPr>
          <p:nvPr>
            <p:ph idx="1"/>
          </p:nvPr>
        </p:nvSpPr>
        <p:spPr/>
        <p:txBody>
          <a:bodyPr>
            <a:normAutofit fontScale="85000" lnSpcReduction="10000"/>
          </a:bodyPr>
          <a:lstStyle/>
          <a:p>
            <a:r>
              <a:rPr lang="en-US" dirty="0"/>
              <a:t>By the end of the course, you should be able to implement solutions to solve basic computational problems, </a:t>
            </a:r>
            <a:r>
              <a:rPr lang="en-US" dirty="0" smtClean="0"/>
              <a:t>including:</a:t>
            </a:r>
          </a:p>
          <a:p>
            <a:pPr lvl="1"/>
            <a:r>
              <a:rPr lang="en-US" dirty="0" smtClean="0"/>
              <a:t>manipulating images</a:t>
            </a:r>
            <a:endParaRPr lang="en-US" dirty="0"/>
          </a:p>
          <a:p>
            <a:pPr lvl="1"/>
            <a:r>
              <a:rPr lang="en-US" dirty="0" smtClean="0"/>
              <a:t>gaining </a:t>
            </a:r>
            <a:r>
              <a:rPr lang="en-US" dirty="0"/>
              <a:t>insight from large data </a:t>
            </a:r>
            <a:r>
              <a:rPr lang="en-US" dirty="0" smtClean="0"/>
              <a:t>sets</a:t>
            </a:r>
            <a:endParaRPr lang="en-US" dirty="0"/>
          </a:p>
          <a:p>
            <a:pPr lvl="1"/>
            <a:r>
              <a:rPr lang="en-US" dirty="0" smtClean="0"/>
              <a:t>analyzing </a:t>
            </a:r>
            <a:r>
              <a:rPr lang="en-US" dirty="0"/>
              <a:t>social </a:t>
            </a:r>
            <a:r>
              <a:rPr lang="en-US" dirty="0" smtClean="0"/>
              <a:t>networks</a:t>
            </a:r>
          </a:p>
          <a:p>
            <a:r>
              <a:rPr lang="en-US" dirty="0" smtClean="0"/>
              <a:t>You </a:t>
            </a:r>
            <a:r>
              <a:rPr lang="en-US" dirty="0"/>
              <a:t>will learn Python, a popular and easy-to-use general-purpose programming language, and use it to implement your </a:t>
            </a:r>
            <a:r>
              <a:rPr lang="en-US" dirty="0" smtClean="0"/>
              <a:t>algorithms.</a:t>
            </a:r>
          </a:p>
          <a:p>
            <a:r>
              <a:rPr lang="en-US" dirty="0" smtClean="0"/>
              <a:t>You </a:t>
            </a:r>
            <a:r>
              <a:rPr lang="en-US" dirty="0"/>
              <a:t>will learn to navigate your computer and execute </a:t>
            </a:r>
            <a:r>
              <a:rPr lang="en-US" dirty="0" smtClean="0"/>
              <a:t>programs </a:t>
            </a:r>
            <a:r>
              <a:rPr lang="en-US" dirty="0"/>
              <a:t>using the UNIX command-line interface. </a:t>
            </a:r>
          </a:p>
        </p:txBody>
      </p:sp>
    </p:spTree>
    <p:extLst>
      <p:ext uri="{BB962C8B-B14F-4D97-AF65-F5344CB8AC3E}">
        <p14:creationId xmlns:p14="http://schemas.microsoft.com/office/powerpoint/2010/main" val="2834171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b="1" dirty="0" smtClean="0">
                <a:solidFill>
                  <a:srgbClr val="FF0000"/>
                </a:solidFill>
              </a:rPr>
              <a:t>FREE</a:t>
            </a:r>
            <a:r>
              <a:rPr lang="en-US" dirty="0" smtClean="0"/>
              <a:t> Textbooks &amp; Resources</a:t>
            </a:r>
            <a:endParaRPr lang="en-US" dirty="0"/>
          </a:p>
        </p:txBody>
      </p:sp>
      <p:pic>
        <p:nvPicPr>
          <p:cNvPr id="7" name="Picture 6" descr="cov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936" y="1163638"/>
            <a:ext cx="3229722" cy="4238625"/>
          </a:xfrm>
          <a:prstGeom prst="rect">
            <a:avLst/>
          </a:prstGeom>
        </p:spPr>
      </p:pic>
      <p:pic>
        <p:nvPicPr>
          <p:cNvPr id="8" name="Picture 7"/>
          <p:cNvPicPr>
            <a:picLocks noChangeAspect="1"/>
          </p:cNvPicPr>
          <p:nvPr/>
        </p:nvPicPr>
        <p:blipFill>
          <a:blip r:embed="rId4"/>
          <a:stretch>
            <a:fillRect/>
          </a:stretch>
        </p:blipFill>
        <p:spPr>
          <a:xfrm>
            <a:off x="3429000" y="5564188"/>
            <a:ext cx="5257800" cy="1314450"/>
          </a:xfrm>
          <a:prstGeom prst="rect">
            <a:avLst/>
          </a:prstGeom>
        </p:spPr>
      </p:pic>
      <p:pic>
        <p:nvPicPr>
          <p:cNvPr id="9" name="Picture 8"/>
          <p:cNvPicPr>
            <a:picLocks noChangeAspect="1"/>
          </p:cNvPicPr>
          <p:nvPr/>
        </p:nvPicPr>
        <p:blipFill>
          <a:blip r:embed="rId5"/>
          <a:stretch>
            <a:fillRect/>
          </a:stretch>
        </p:blipFill>
        <p:spPr>
          <a:xfrm>
            <a:off x="457200" y="1228725"/>
            <a:ext cx="2000250" cy="2000250"/>
          </a:xfrm>
          <a:prstGeom prst="rect">
            <a:avLst/>
          </a:prstGeom>
        </p:spPr>
      </p:pic>
      <p:pic>
        <p:nvPicPr>
          <p:cNvPr id="10" name="Picture 9"/>
          <p:cNvPicPr>
            <a:picLocks noChangeAspect="1"/>
          </p:cNvPicPr>
          <p:nvPr/>
        </p:nvPicPr>
        <p:blipFill>
          <a:blip r:embed="rId6"/>
          <a:stretch>
            <a:fillRect/>
          </a:stretch>
        </p:blipFill>
        <p:spPr>
          <a:xfrm>
            <a:off x="6842125" y="2070100"/>
            <a:ext cx="1968500" cy="2425700"/>
          </a:xfrm>
          <a:prstGeom prst="rect">
            <a:avLst/>
          </a:prstGeom>
        </p:spPr>
      </p:pic>
      <p:pic>
        <p:nvPicPr>
          <p:cNvPr id="11" name="Picture 10" descr="skd188257sd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375" y="3603624"/>
            <a:ext cx="2823841" cy="2615565"/>
          </a:xfrm>
          <a:prstGeom prst="rect">
            <a:avLst/>
          </a:prstGeom>
        </p:spPr>
      </p:pic>
    </p:spTree>
    <p:extLst>
      <p:ext uri="{BB962C8B-B14F-4D97-AF65-F5344CB8AC3E}">
        <p14:creationId xmlns:p14="http://schemas.microsoft.com/office/powerpoint/2010/main" val="1926256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3175" y="1936750"/>
            <a:ext cx="6442075" cy="1666875"/>
          </a:xfrm>
        </p:spPr>
        <p:txBody>
          <a:bodyPr>
            <a:noAutofit/>
          </a:bodyPr>
          <a:lstStyle/>
          <a:p>
            <a:r>
              <a:rPr lang="en-US" sz="3600" dirty="0" smtClean="0"/>
              <a:t>How do you get to Carnegie Hall?</a:t>
            </a:r>
            <a:endParaRPr lang="en-US" sz="3600" b="1" dirty="0"/>
          </a:p>
        </p:txBody>
      </p:sp>
      <p:sp>
        <p:nvSpPr>
          <p:cNvPr id="3" name="Title 1"/>
          <p:cNvSpPr txBox="1">
            <a:spLocks/>
          </p:cNvSpPr>
          <p:nvPr/>
        </p:nvSpPr>
        <p:spPr>
          <a:xfrm>
            <a:off x="1273175" y="3230562"/>
            <a:ext cx="6442075" cy="746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i="1" dirty="0" smtClean="0"/>
              <a:t>Practice!</a:t>
            </a:r>
            <a:endParaRPr lang="en-US" sz="3600" b="1" i="1" dirty="0"/>
          </a:p>
        </p:txBody>
      </p:sp>
      <p:sp>
        <p:nvSpPr>
          <p:cNvPr id="4" name="Title 1"/>
          <p:cNvSpPr txBox="1">
            <a:spLocks/>
          </p:cNvSpPr>
          <p:nvPr/>
        </p:nvSpPr>
        <p:spPr>
          <a:xfrm>
            <a:off x="1425575" y="4248149"/>
            <a:ext cx="6442075" cy="746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lumMod val="50000"/>
                  </a:schemeClr>
                </a:solidFill>
              </a:rPr>
              <a:t>Riding a bike, sports, music, foreign languages</a:t>
            </a:r>
            <a:endParaRPr lang="en-US" sz="3600" dirty="0">
              <a:solidFill>
                <a:schemeClr val="bg1">
                  <a:lumMod val="50000"/>
                </a:schemeClr>
              </a:solidFill>
            </a:endParaRPr>
          </a:p>
        </p:txBody>
      </p:sp>
    </p:spTree>
    <p:extLst>
      <p:ext uri="{BB962C8B-B14F-4D97-AF65-F5344CB8AC3E}">
        <p14:creationId xmlns:p14="http://schemas.microsoft.com/office/powerpoint/2010/main" val="4143799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612"/>
          </a:xfrm>
        </p:spPr>
        <p:txBody>
          <a:bodyPr>
            <a:normAutofit fontScale="90000"/>
          </a:bodyPr>
          <a:lstStyle/>
          <a:p>
            <a:r>
              <a:rPr lang="en-US" dirty="0" smtClean="0"/>
              <a:t>Tips for success:</a:t>
            </a:r>
            <a:endParaRPr lang="en-US" dirty="0"/>
          </a:p>
        </p:txBody>
      </p:sp>
      <p:sp>
        <p:nvSpPr>
          <p:cNvPr id="3" name="Content Placeholder 2"/>
          <p:cNvSpPr>
            <a:spLocks noGrp="1"/>
          </p:cNvSpPr>
          <p:nvPr>
            <p:ph idx="1"/>
          </p:nvPr>
        </p:nvSpPr>
        <p:spPr>
          <a:xfrm>
            <a:off x="457200" y="1206500"/>
            <a:ext cx="8229600" cy="5318125"/>
          </a:xfrm>
        </p:spPr>
        <p:txBody>
          <a:bodyPr>
            <a:normAutofit fontScale="92500"/>
          </a:bodyPr>
          <a:lstStyle/>
          <a:p>
            <a:r>
              <a:rPr lang="en-US" dirty="0" smtClean="0"/>
              <a:t>Practice coding every day. No excuses.</a:t>
            </a:r>
          </a:p>
          <a:p>
            <a:r>
              <a:rPr lang="en-US" dirty="0" smtClean="0"/>
              <a:t>Google is your friend. Learn to use it effectively.</a:t>
            </a:r>
          </a:p>
          <a:p>
            <a:r>
              <a:rPr lang="en-US" dirty="0" smtClean="0"/>
              <a:t>Be the leader of your learning.</a:t>
            </a:r>
            <a:br>
              <a:rPr lang="en-US" dirty="0" smtClean="0"/>
            </a:br>
            <a:r>
              <a:rPr lang="en-US" sz="3000" dirty="0" smtClean="0">
                <a:solidFill>
                  <a:srgbClr val="7F7F7F"/>
                </a:solidFill>
              </a:rPr>
              <a:t>When you get stuck, answer the following questions:</a:t>
            </a:r>
          </a:p>
          <a:p>
            <a:pPr lvl="1"/>
            <a:r>
              <a:rPr lang="en-US" dirty="0" smtClean="0"/>
              <a:t>What don</a:t>
            </a:r>
            <a:r>
              <a:rPr lang="fr-FR" dirty="0" smtClean="0"/>
              <a:t>’</a:t>
            </a:r>
            <a:r>
              <a:rPr lang="en-US" dirty="0" smtClean="0"/>
              <a:t>t I understand?</a:t>
            </a:r>
          </a:p>
          <a:p>
            <a:pPr lvl="1"/>
            <a:r>
              <a:rPr lang="en-US" dirty="0" smtClean="0"/>
              <a:t>What do I expect to happen?</a:t>
            </a:r>
          </a:p>
          <a:p>
            <a:pPr lvl="1"/>
            <a:r>
              <a:rPr lang="en-US" dirty="0" smtClean="0"/>
              <a:t>What is actually happening?</a:t>
            </a:r>
          </a:p>
          <a:p>
            <a:pPr lvl="1"/>
            <a:r>
              <a:rPr lang="en-US" dirty="0" smtClean="0"/>
              <a:t>What resources can I use to understand better?</a:t>
            </a:r>
            <a:br>
              <a:rPr lang="en-US" dirty="0" smtClean="0"/>
            </a:br>
            <a:r>
              <a:rPr lang="en-US" dirty="0" smtClean="0"/>
              <a:t>(scientific method, </a:t>
            </a:r>
            <a:r>
              <a:rPr lang="en-US" dirty="0" err="1" smtClean="0"/>
              <a:t>google</a:t>
            </a:r>
            <a:r>
              <a:rPr lang="en-US" dirty="0" smtClean="0"/>
              <a:t>, peer, instructor, etc.)</a:t>
            </a:r>
          </a:p>
          <a:p>
            <a:r>
              <a:rPr lang="en-US" dirty="0" smtClean="0"/>
              <a:t>Start early &amp; work often</a:t>
            </a:r>
            <a:endParaRPr lang="en-US" dirty="0"/>
          </a:p>
        </p:txBody>
      </p:sp>
    </p:spTree>
    <p:extLst>
      <p:ext uri="{BB962C8B-B14F-4D97-AF65-F5344CB8AC3E}">
        <p14:creationId xmlns:p14="http://schemas.microsoft.com/office/powerpoint/2010/main" val="3428798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9125"/>
            <a:ext cx="7772400" cy="2886075"/>
          </a:xfrm>
        </p:spPr>
        <p:txBody>
          <a:bodyPr>
            <a:noAutofit/>
          </a:bodyPr>
          <a:lstStyle/>
          <a:p>
            <a:r>
              <a:rPr lang="en-US" sz="3600" dirty="0"/>
              <a:t>Technology is increasingly transforming many aspects of our </a:t>
            </a:r>
            <a:r>
              <a:rPr lang="en-US" sz="3600" dirty="0" smtClean="0"/>
              <a:t>lives. </a:t>
            </a:r>
            <a:r>
              <a:rPr lang="en-US" sz="3600" b="1" i="1" dirty="0" smtClean="0"/>
              <a:t>Are </a:t>
            </a:r>
            <a:r>
              <a:rPr lang="en-US" sz="3600" b="1" i="1" dirty="0"/>
              <a:t>you going to sit back and let others decide how technology will be used? </a:t>
            </a:r>
            <a:r>
              <a:rPr lang="en-US" sz="3600" dirty="0"/>
              <a:t>Or are you going to be a part of that conversation?</a:t>
            </a:r>
          </a:p>
        </p:txBody>
      </p:sp>
    </p:spTree>
    <p:extLst>
      <p:ext uri="{BB962C8B-B14F-4D97-AF65-F5344CB8AC3E}">
        <p14:creationId xmlns:p14="http://schemas.microsoft.com/office/powerpoint/2010/main" val="2552545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3175" y="1936750"/>
            <a:ext cx="6442075" cy="1666875"/>
          </a:xfrm>
        </p:spPr>
        <p:txBody>
          <a:bodyPr>
            <a:noAutofit/>
          </a:bodyPr>
          <a:lstStyle/>
          <a:p>
            <a:r>
              <a:rPr lang="en-US" sz="3600" dirty="0"/>
              <a:t>Like any rewarding activity, </a:t>
            </a:r>
            <a:r>
              <a:rPr lang="en-US" sz="3600" dirty="0" smtClean="0"/>
              <a:t/>
            </a:r>
            <a:br>
              <a:rPr lang="en-US" sz="3600" dirty="0" smtClean="0"/>
            </a:br>
            <a:r>
              <a:rPr lang="en-US" sz="3600" dirty="0" smtClean="0"/>
              <a:t>CS </a:t>
            </a:r>
            <a:r>
              <a:rPr lang="en-US" sz="3600" dirty="0"/>
              <a:t>can be </a:t>
            </a:r>
            <a:r>
              <a:rPr lang="en-US" sz="3600" dirty="0" smtClean="0"/>
              <a:t>challenging.</a:t>
            </a:r>
            <a:endParaRPr lang="en-US" sz="3600" b="1" dirty="0"/>
          </a:p>
        </p:txBody>
      </p:sp>
      <p:sp>
        <p:nvSpPr>
          <p:cNvPr id="3" name="Title 1"/>
          <p:cNvSpPr txBox="1">
            <a:spLocks/>
          </p:cNvSpPr>
          <p:nvPr/>
        </p:nvSpPr>
        <p:spPr>
          <a:xfrm>
            <a:off x="1273175" y="3603625"/>
            <a:ext cx="6442075" cy="14192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smtClean="0"/>
              <a:t>This course will challenge you.</a:t>
            </a:r>
            <a:endParaRPr lang="en-US" sz="3600" b="1" dirty="0"/>
          </a:p>
        </p:txBody>
      </p:sp>
    </p:spTree>
    <p:extLst>
      <p:ext uri="{BB962C8B-B14F-4D97-AF65-F5344CB8AC3E}">
        <p14:creationId xmlns:p14="http://schemas.microsoft.com/office/powerpoint/2010/main" val="2685833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6442" y="2354165"/>
            <a:ext cx="6201757" cy="2266246"/>
          </a:xfrm>
        </p:spPr>
        <p:txBody>
          <a:bodyPr/>
          <a:lstStyle/>
          <a:p>
            <a:r>
              <a:rPr lang="en-US" dirty="0" smtClean="0"/>
              <a:t>Maze time!</a:t>
            </a:r>
            <a:endParaRPr lang="en-US" dirty="0"/>
          </a:p>
        </p:txBody>
      </p:sp>
      <p:sp>
        <p:nvSpPr>
          <p:cNvPr id="3" name="Subtitle 2"/>
          <p:cNvSpPr>
            <a:spLocks noGrp="1"/>
          </p:cNvSpPr>
          <p:nvPr>
            <p:ph type="subTitle" idx="1"/>
          </p:nvPr>
        </p:nvSpPr>
        <p:spPr>
          <a:xfrm>
            <a:off x="2423317" y="4532817"/>
            <a:ext cx="5918097" cy="1715765"/>
          </a:xfrm>
        </p:spPr>
        <p:txBody>
          <a:bodyPr>
            <a:normAutofit fontScale="92500"/>
          </a:bodyPr>
          <a:lstStyle/>
          <a:p>
            <a:r>
              <a:rPr lang="en-US" dirty="0" smtClean="0"/>
              <a:t>Find a partner &amp; grab a maze. Close your eyes while your partner directs you through the maze, then swap.</a:t>
            </a:r>
          </a:p>
        </p:txBody>
      </p:sp>
      <p:sp>
        <p:nvSpPr>
          <p:cNvPr id="4" name="Rectangle 3"/>
          <p:cNvSpPr/>
          <p:nvPr/>
        </p:nvSpPr>
        <p:spPr>
          <a:xfrm>
            <a:off x="685800" y="459339"/>
            <a:ext cx="7772400" cy="5876838"/>
          </a:xfrm>
          <a:prstGeom prst="rect">
            <a:avLst/>
          </a:prstGeom>
          <a:no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256443" y="459339"/>
            <a:ext cx="0" cy="5018955"/>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05280" y="787247"/>
            <a:ext cx="1133644" cy="523220"/>
          </a:xfrm>
          <a:prstGeom prst="rect">
            <a:avLst/>
          </a:prstGeom>
          <a:noFill/>
        </p:spPr>
        <p:txBody>
          <a:bodyPr wrap="none" rtlCol="0">
            <a:spAutoFit/>
          </a:bodyPr>
          <a:lstStyle/>
          <a:p>
            <a:r>
              <a:rPr lang="en-US" sz="2800" b="1" dirty="0" smtClean="0"/>
              <a:t>START</a:t>
            </a:r>
            <a:endParaRPr lang="en-US" sz="2800" b="1" dirty="0"/>
          </a:p>
        </p:txBody>
      </p:sp>
      <p:sp>
        <p:nvSpPr>
          <p:cNvPr id="8" name="TextBox 7"/>
          <p:cNvSpPr txBox="1"/>
          <p:nvPr/>
        </p:nvSpPr>
        <p:spPr>
          <a:xfrm>
            <a:off x="7361057" y="694085"/>
            <a:ext cx="822686" cy="523220"/>
          </a:xfrm>
          <a:prstGeom prst="rect">
            <a:avLst/>
          </a:prstGeom>
          <a:noFill/>
        </p:spPr>
        <p:txBody>
          <a:bodyPr wrap="none" rtlCol="0">
            <a:spAutoFit/>
          </a:bodyPr>
          <a:lstStyle/>
          <a:p>
            <a:r>
              <a:rPr lang="en-US" sz="2800" b="1" dirty="0" smtClean="0"/>
              <a:t>END</a:t>
            </a:r>
            <a:endParaRPr lang="en-US" sz="2800" b="1" dirty="0"/>
          </a:p>
        </p:txBody>
      </p:sp>
      <p:cxnSp>
        <p:nvCxnSpPr>
          <p:cNvPr id="9" name="Straight Connector 8"/>
          <p:cNvCxnSpPr/>
          <p:nvPr/>
        </p:nvCxnSpPr>
        <p:spPr>
          <a:xfrm flipH="1">
            <a:off x="2837444" y="1472227"/>
            <a:ext cx="562075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2219681" y="2354165"/>
            <a:ext cx="562075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2360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-MAZE-</a:t>
            </a:r>
            <a:r>
              <a:rPr lang="en-US" dirty="0" err="1" smtClean="0"/>
              <a:t>ingly</a:t>
            </a:r>
            <a:r>
              <a:rPr lang="en-US" dirty="0" smtClean="0"/>
              <a:t> difficult</a:t>
            </a:r>
            <a:endParaRPr lang="en-US" dirty="0"/>
          </a:p>
        </p:txBody>
      </p:sp>
      <p:sp>
        <p:nvSpPr>
          <p:cNvPr id="3" name="Content Placeholder 2"/>
          <p:cNvSpPr>
            <a:spLocks noGrp="1"/>
          </p:cNvSpPr>
          <p:nvPr>
            <p:ph idx="1"/>
          </p:nvPr>
        </p:nvSpPr>
        <p:spPr>
          <a:xfrm>
            <a:off x="457200" y="1600200"/>
            <a:ext cx="8229600" cy="4884587"/>
          </a:xfrm>
        </p:spPr>
        <p:txBody>
          <a:bodyPr>
            <a:normAutofit fontScale="92500"/>
          </a:bodyPr>
          <a:lstStyle/>
          <a:p>
            <a:r>
              <a:rPr lang="en-US" dirty="0" smtClean="0"/>
              <a:t>Giving precise directions can be challenging!</a:t>
            </a:r>
          </a:p>
          <a:p>
            <a:pPr lvl="1"/>
            <a:r>
              <a:rPr lang="en-US" dirty="0" smtClean="0"/>
              <a:t>Leading someone through a maze</a:t>
            </a:r>
          </a:p>
          <a:p>
            <a:pPr lvl="1"/>
            <a:r>
              <a:rPr lang="en-US" dirty="0" smtClean="0"/>
              <a:t>Writing a recipe</a:t>
            </a:r>
          </a:p>
          <a:p>
            <a:pPr lvl="1"/>
            <a:r>
              <a:rPr lang="en-US" dirty="0" smtClean="0"/>
              <a:t>Giving directions to an unfamiliar location</a:t>
            </a:r>
          </a:p>
          <a:p>
            <a:r>
              <a:rPr lang="en-US" dirty="0"/>
              <a:t>Unlike humans, computers cannot “fix” ambiguous directions</a:t>
            </a:r>
          </a:p>
          <a:p>
            <a:r>
              <a:rPr lang="en-US" dirty="0" smtClean="0"/>
              <a:t>How can we give computers precise directions? As programmers, we implement </a:t>
            </a:r>
            <a:r>
              <a:rPr lang="en-US" i="1" dirty="0" smtClean="0"/>
              <a:t>algorithms.</a:t>
            </a:r>
          </a:p>
          <a:p>
            <a:pPr marL="457200" lvl="1" indent="0">
              <a:buNone/>
            </a:pPr>
            <a:r>
              <a:rPr lang="en-US" sz="2400" dirty="0" smtClean="0"/>
              <a:t>algorithm: a precise series of steps to accomplish a task</a:t>
            </a:r>
          </a:p>
          <a:p>
            <a:pPr marL="457200" lvl="1" indent="0">
              <a:buNone/>
            </a:pPr>
            <a:r>
              <a:rPr lang="en-US" sz="2400" dirty="0" smtClean="0"/>
              <a:t>(i.e., solve a problem)</a:t>
            </a:r>
          </a:p>
        </p:txBody>
      </p:sp>
    </p:spTree>
    <p:extLst>
      <p:ext uri="{BB962C8B-B14F-4D97-AF65-F5344CB8AC3E}">
        <p14:creationId xmlns:p14="http://schemas.microsoft.com/office/powerpoint/2010/main" val="1792604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atin typeface="+mn-lt"/>
                <a:cs typeface="Arial" charset="0"/>
              </a:rPr>
              <a:t>Problem Solving Process</a:t>
            </a:r>
          </a:p>
        </p:txBody>
      </p:sp>
      <p:pic>
        <p:nvPicPr>
          <p:cNvPr id="35843" name="Content Placeholder 4" descr="ProblemSolving.png"/>
          <p:cNvPicPr>
            <a:picLocks noGrp="1" noChangeAspect="1"/>
          </p:cNvPicPr>
          <p:nvPr>
            <p:ph idx="1"/>
          </p:nvPr>
        </p:nvPicPr>
        <p:blipFill>
          <a:blip r:embed="rId2">
            <a:extLst>
              <a:ext uri="{28A0092B-C50C-407E-A947-70E740481C1C}">
                <a14:useLocalDpi xmlns:a14="http://schemas.microsoft.com/office/drawing/2010/main" val="0"/>
              </a:ext>
            </a:extLst>
          </a:blip>
          <a:srcRect t="-28572" b="-28572"/>
          <a:stretch>
            <a:fillRect/>
          </a:stretch>
        </p:blipFill>
        <p:spPr>
          <a:xfrm>
            <a:off x="228600" y="152400"/>
            <a:ext cx="8686800" cy="5334000"/>
          </a:xfrm>
        </p:spPr>
      </p:pic>
      <p:sp>
        <p:nvSpPr>
          <p:cNvPr id="6" name="TextBox 5"/>
          <p:cNvSpPr txBox="1"/>
          <p:nvPr/>
        </p:nvSpPr>
        <p:spPr>
          <a:xfrm>
            <a:off x="3276600" y="3962400"/>
            <a:ext cx="2057400" cy="923925"/>
          </a:xfrm>
          <a:prstGeom prst="rect">
            <a:avLst/>
          </a:prstGeom>
          <a:noFill/>
        </p:spPr>
        <p:txBody>
          <a:bodyPr>
            <a:spAutoFit/>
          </a:bodyPr>
          <a:lstStyle/>
          <a:p>
            <a:pPr>
              <a:defRPr/>
            </a:pPr>
            <a:r>
              <a:rPr lang="en-US" sz="1800" b="0" dirty="0">
                <a:ea typeface="ＭＳ Ｐゴシック" charset="-128"/>
                <a:cs typeface="ＭＳ Ｐゴシック" charset="-128"/>
              </a:rPr>
              <a:t>Series of steps for any Programming Language</a:t>
            </a:r>
          </a:p>
        </p:txBody>
      </p:sp>
      <p:sp>
        <p:nvSpPr>
          <p:cNvPr id="8" name="TextBox 7"/>
          <p:cNvSpPr txBox="1"/>
          <p:nvPr/>
        </p:nvSpPr>
        <p:spPr>
          <a:xfrm>
            <a:off x="5638800" y="3962400"/>
            <a:ext cx="1752600" cy="646113"/>
          </a:xfrm>
          <a:prstGeom prst="rect">
            <a:avLst/>
          </a:prstGeom>
          <a:noFill/>
        </p:spPr>
        <p:txBody>
          <a:bodyPr>
            <a:spAutoFit/>
          </a:bodyPr>
          <a:lstStyle/>
          <a:p>
            <a:pPr>
              <a:defRPr/>
            </a:pPr>
            <a:r>
              <a:rPr lang="en-US" sz="1800" b="0" dirty="0">
                <a:ea typeface="ＭＳ Ｐゴシック" charset="-128"/>
                <a:cs typeface="ＭＳ Ｐゴシック" charset="-128"/>
              </a:rPr>
              <a:t>A specific implementation</a:t>
            </a:r>
          </a:p>
        </p:txBody>
      </p:sp>
    </p:spTree>
    <p:extLst>
      <p:ext uri="{BB962C8B-B14F-4D97-AF65-F5344CB8AC3E}">
        <p14:creationId xmlns:p14="http://schemas.microsoft.com/office/powerpoint/2010/main" val="38224909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To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3472" y="798153"/>
            <a:ext cx="2944854" cy="639762"/>
          </a:xfrm>
        </p:spPr>
        <p:txBody>
          <a:bodyPr/>
          <a:lstStyle/>
          <a:p>
            <a:pPr algn="ctr"/>
            <a:r>
              <a:rPr lang="en-US" dirty="0" smtClean="0"/>
              <a:t>Concept</a:t>
            </a:r>
            <a:endParaRPr lang="en-US" dirty="0"/>
          </a:p>
        </p:txBody>
      </p:sp>
      <p:sp>
        <p:nvSpPr>
          <p:cNvPr id="4" name="Content Placeholder 3"/>
          <p:cNvSpPr>
            <a:spLocks noGrp="1"/>
          </p:cNvSpPr>
          <p:nvPr>
            <p:ph sz="half" idx="2"/>
          </p:nvPr>
        </p:nvSpPr>
        <p:spPr>
          <a:xfrm>
            <a:off x="833472" y="1437914"/>
            <a:ext cx="2944854" cy="5100607"/>
          </a:xfrm>
        </p:spPr>
        <p:txBody>
          <a:bodyPr>
            <a:normAutofit/>
          </a:bodyPr>
          <a:lstStyle/>
          <a:p>
            <a:pPr marL="514350" indent="-514350">
              <a:buFont typeface="+mj-lt"/>
              <a:buAutoNum type="arabicPeriod"/>
            </a:pPr>
            <a:r>
              <a:rPr lang="en-US" dirty="0" smtClean="0"/>
              <a:t>Variables</a:t>
            </a:r>
            <a:br>
              <a:rPr lang="en-US" dirty="0" smtClean="0"/>
            </a:br>
            <a:endParaRPr lang="en-US" dirty="0"/>
          </a:p>
          <a:p>
            <a:pPr marL="514350" indent="-514350">
              <a:buFont typeface="+mj-lt"/>
              <a:buAutoNum type="arabicPeriod"/>
            </a:pPr>
            <a:r>
              <a:rPr lang="en-US" dirty="0" smtClean="0"/>
              <a:t>Math</a:t>
            </a:r>
            <a:br>
              <a:rPr lang="en-US" dirty="0" smtClean="0"/>
            </a:br>
            <a:endParaRPr lang="en-US" dirty="0" smtClean="0"/>
          </a:p>
          <a:p>
            <a:pPr marL="514350" indent="-514350">
              <a:buFont typeface="+mj-lt"/>
              <a:buAutoNum type="arabicPeriod"/>
            </a:pPr>
            <a:r>
              <a:rPr lang="en-US" dirty="0"/>
              <a:t>Functions</a:t>
            </a:r>
          </a:p>
          <a:p>
            <a:pPr marL="514350" indent="-514350">
              <a:buFont typeface="+mj-lt"/>
              <a:buAutoNum type="arabicPeriod"/>
            </a:pPr>
            <a:r>
              <a:rPr lang="en-US" dirty="0" err="1"/>
              <a:t>Input/Output</a:t>
            </a:r>
            <a:r>
              <a:rPr lang="en-US" dirty="0"/>
              <a:t> (IO)</a:t>
            </a:r>
          </a:p>
          <a:p>
            <a:pPr marL="514350" indent="-514350">
              <a:buFont typeface="+mj-lt"/>
              <a:buAutoNum type="arabicPeriod"/>
            </a:pPr>
            <a:r>
              <a:rPr lang="en-US" dirty="0" smtClean="0"/>
              <a:t>Conditionals</a:t>
            </a:r>
            <a:br>
              <a:rPr lang="en-US" dirty="0" smtClean="0"/>
            </a:br>
            <a:r>
              <a:rPr lang="en-US" dirty="0" smtClean="0"/>
              <a:t/>
            </a:r>
            <a:br>
              <a:rPr lang="en-US" dirty="0" smtClean="0"/>
            </a:br>
            <a:endParaRPr lang="en-US" dirty="0"/>
          </a:p>
          <a:p>
            <a:pPr marL="514350" indent="-514350">
              <a:buFont typeface="+mj-lt"/>
              <a:buAutoNum type="arabicPeriod"/>
            </a:pPr>
            <a:r>
              <a:rPr lang="en-US" dirty="0" smtClean="0"/>
              <a:t>Lists</a:t>
            </a:r>
            <a:br>
              <a:rPr lang="en-US" dirty="0" smtClean="0"/>
            </a:br>
            <a:endParaRPr lang="en-US" dirty="0" smtClean="0"/>
          </a:p>
          <a:p>
            <a:pPr marL="514350" indent="-514350">
              <a:buFont typeface="+mj-lt"/>
              <a:buAutoNum type="arabicPeriod"/>
            </a:pPr>
            <a:r>
              <a:rPr lang="en-US" dirty="0" smtClean="0"/>
              <a:t>Loops</a:t>
            </a:r>
            <a:endParaRPr lang="en-US" dirty="0"/>
          </a:p>
          <a:p>
            <a:pPr marL="514350" indent="-514350">
              <a:buFont typeface="+mj-lt"/>
              <a:buAutoNum type="arabicPeriod"/>
            </a:pPr>
            <a:endParaRPr lang="en-US" dirty="0"/>
          </a:p>
        </p:txBody>
      </p:sp>
      <p:sp>
        <p:nvSpPr>
          <p:cNvPr id="5" name="Text Placeholder 4"/>
          <p:cNvSpPr>
            <a:spLocks noGrp="1"/>
          </p:cNvSpPr>
          <p:nvPr>
            <p:ph type="body" sz="quarter" idx="3"/>
          </p:nvPr>
        </p:nvSpPr>
        <p:spPr>
          <a:xfrm>
            <a:off x="3856717" y="798153"/>
            <a:ext cx="3699929" cy="639762"/>
          </a:xfrm>
        </p:spPr>
        <p:txBody>
          <a:bodyPr/>
          <a:lstStyle/>
          <a:p>
            <a:pPr algn="ctr"/>
            <a:r>
              <a:rPr lang="en-US" dirty="0" smtClean="0"/>
              <a:t>Example</a:t>
            </a:r>
            <a:endParaRPr lang="en-US" dirty="0"/>
          </a:p>
        </p:txBody>
      </p:sp>
      <p:sp>
        <p:nvSpPr>
          <p:cNvPr id="6" name="Content Placeholder 5"/>
          <p:cNvSpPr>
            <a:spLocks noGrp="1"/>
          </p:cNvSpPr>
          <p:nvPr>
            <p:ph sz="quarter" idx="4"/>
          </p:nvPr>
        </p:nvSpPr>
        <p:spPr>
          <a:xfrm>
            <a:off x="3856717" y="1437915"/>
            <a:ext cx="5284746" cy="804308"/>
          </a:xfrm>
        </p:spPr>
        <p:txBody>
          <a:bodyPr/>
          <a:lstStyle/>
          <a:p>
            <a:pPr marL="0" lvl="1" indent="0">
              <a:buNone/>
            </a:pPr>
            <a:r>
              <a:rPr lang="en-US" i="1" dirty="0" smtClean="0">
                <a:latin typeface="Times" charset="0"/>
                <a:ea typeface="Arial" charset="0"/>
                <a:cs typeface="Times" charset="0"/>
              </a:rPr>
              <a:t>x</a:t>
            </a:r>
            <a:r>
              <a:rPr lang="en-US" dirty="0" smtClean="0">
                <a:latin typeface="Times" charset="0"/>
                <a:ea typeface="Arial" charset="0"/>
                <a:cs typeface="Times" charset="0"/>
              </a:rPr>
              <a:t> = 5</a:t>
            </a:r>
            <a:br>
              <a:rPr lang="en-US" dirty="0" smtClean="0">
                <a:latin typeface="Times" charset="0"/>
                <a:ea typeface="Arial" charset="0"/>
                <a:cs typeface="Times" charset="0"/>
              </a:rPr>
            </a:br>
            <a:r>
              <a:rPr lang="en-US" i="1" dirty="0" err="1" smtClean="0">
                <a:latin typeface="Times" charset="0"/>
                <a:ea typeface="Arial" charset="0"/>
                <a:cs typeface="Times" charset="0"/>
              </a:rPr>
              <a:t>hellothere</a:t>
            </a:r>
            <a:r>
              <a:rPr lang="en-US" i="1" dirty="0" smtClean="0">
                <a:latin typeface="Times" charset="0"/>
                <a:ea typeface="Arial" charset="0"/>
                <a:cs typeface="Times" charset="0"/>
              </a:rPr>
              <a:t> </a:t>
            </a:r>
            <a:r>
              <a:rPr lang="en-US" dirty="0" smtClean="0">
                <a:latin typeface="Times" charset="0"/>
                <a:ea typeface="Arial" charset="0"/>
                <a:cs typeface="Times" charset="0"/>
              </a:rPr>
              <a:t>= “howdy”</a:t>
            </a:r>
          </a:p>
          <a:p>
            <a:pPr marL="0" lvl="1" indent="0">
              <a:buNone/>
            </a:pPr>
            <a:endParaRPr lang="en-US" dirty="0" smtClean="0">
              <a:latin typeface="Times" charset="0"/>
              <a:ea typeface="Arial" charset="0"/>
              <a:cs typeface="Times" charset="0"/>
            </a:endParaRPr>
          </a:p>
          <a:p>
            <a:endParaRPr lang="en-US" dirty="0"/>
          </a:p>
        </p:txBody>
      </p:sp>
      <p:sp>
        <p:nvSpPr>
          <p:cNvPr id="7" name="Title 1"/>
          <p:cNvSpPr>
            <a:spLocks noGrp="1"/>
          </p:cNvSpPr>
          <p:nvPr>
            <p:ph type="title"/>
          </p:nvPr>
        </p:nvSpPr>
        <p:spPr>
          <a:xfrm>
            <a:off x="0" y="180558"/>
            <a:ext cx="9144000" cy="697518"/>
          </a:xfrm>
        </p:spPr>
        <p:txBody>
          <a:bodyPr>
            <a:normAutofit/>
          </a:bodyPr>
          <a:lstStyle/>
          <a:p>
            <a:r>
              <a:rPr lang="en-US" sz="3600" dirty="0" smtClean="0"/>
              <a:t>The 7 “Habits” of Highly Effective Programmers</a:t>
            </a:r>
            <a:endParaRPr lang="en-US" sz="3600" dirty="0"/>
          </a:p>
        </p:txBody>
      </p:sp>
      <p:sp>
        <p:nvSpPr>
          <p:cNvPr id="8" name="Content Placeholder 5"/>
          <p:cNvSpPr txBox="1">
            <a:spLocks/>
          </p:cNvSpPr>
          <p:nvPr/>
        </p:nvSpPr>
        <p:spPr>
          <a:xfrm>
            <a:off x="3856717" y="2210863"/>
            <a:ext cx="5284746" cy="8043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lumMod val="6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lvl="1" indent="0">
              <a:buFont typeface="Arial"/>
              <a:buNone/>
            </a:pPr>
            <a:r>
              <a:rPr lang="en-US" dirty="0" smtClean="0">
                <a:latin typeface="Times" charset="0"/>
                <a:ea typeface="Arial" charset="0"/>
                <a:cs typeface="Times" charset="0"/>
              </a:rPr>
              <a:t>5 * 7 + </a:t>
            </a:r>
            <a:r>
              <a:rPr lang="en-US" i="1" dirty="0" smtClean="0">
                <a:latin typeface="Times" charset="0"/>
                <a:ea typeface="Arial" charset="0"/>
                <a:cs typeface="Times" charset="0"/>
              </a:rPr>
              <a:t>a</a:t>
            </a:r>
            <a:r>
              <a:rPr lang="en-US" dirty="0" smtClean="0">
                <a:latin typeface="Times" charset="0"/>
                <a:ea typeface="Arial" charset="0"/>
                <a:cs typeface="Times" charset="0"/>
              </a:rPr>
              <a:t> - 3 / </a:t>
            </a:r>
            <a:r>
              <a:rPr lang="en-US" i="1" dirty="0" smtClean="0">
                <a:latin typeface="Times" charset="0"/>
                <a:ea typeface="Arial" charset="0"/>
                <a:cs typeface="Times" charset="0"/>
              </a:rPr>
              <a:t>b</a:t>
            </a:r>
            <a:r>
              <a:rPr lang="en-US" dirty="0" smtClean="0">
                <a:latin typeface="Times" charset="0"/>
                <a:ea typeface="Arial" charset="0"/>
                <a:cs typeface="Times" charset="0"/>
              </a:rPr>
              <a:t> % 4</a:t>
            </a:r>
            <a:br>
              <a:rPr lang="en-US" dirty="0" smtClean="0">
                <a:latin typeface="Times" charset="0"/>
                <a:ea typeface="Arial" charset="0"/>
                <a:cs typeface="Times" charset="0"/>
              </a:rPr>
            </a:br>
            <a:r>
              <a:rPr lang="en-US" i="1" dirty="0" smtClean="0">
                <a:latin typeface="Times" charset="0"/>
                <a:ea typeface="Arial" charset="0"/>
                <a:cs typeface="Times" charset="0"/>
              </a:rPr>
              <a:t>a </a:t>
            </a:r>
            <a:r>
              <a:rPr lang="en-US" dirty="0" smtClean="0">
                <a:latin typeface="Times" charset="0"/>
                <a:ea typeface="Arial" charset="0"/>
                <a:cs typeface="Times" charset="0"/>
              </a:rPr>
              <a:t>is 5 AND </a:t>
            </a:r>
            <a:r>
              <a:rPr lang="en-US" i="1" dirty="0" smtClean="0">
                <a:latin typeface="Times" charset="0"/>
                <a:ea typeface="Arial" charset="0"/>
                <a:cs typeface="Times" charset="0"/>
              </a:rPr>
              <a:t>x</a:t>
            </a:r>
            <a:r>
              <a:rPr lang="en-US" dirty="0" smtClean="0">
                <a:latin typeface="Times" charset="0"/>
                <a:ea typeface="Arial" charset="0"/>
                <a:cs typeface="Times" charset="0"/>
              </a:rPr>
              <a:t> </a:t>
            </a:r>
            <a:r>
              <a:rPr lang="en-US" dirty="0">
                <a:latin typeface="Times" charset="0"/>
                <a:ea typeface="Arial" charset="0"/>
                <a:cs typeface="Times" charset="0"/>
              </a:rPr>
              <a:t>&lt;</a:t>
            </a:r>
            <a:r>
              <a:rPr lang="en-US" dirty="0" smtClean="0">
                <a:latin typeface="Times" charset="0"/>
                <a:ea typeface="Arial" charset="0"/>
                <a:cs typeface="Times" charset="0"/>
              </a:rPr>
              <a:t> 7 OR </a:t>
            </a:r>
            <a:r>
              <a:rPr lang="en-US" i="1" dirty="0" smtClean="0">
                <a:latin typeface="Times" charset="0"/>
                <a:ea typeface="Arial" charset="0"/>
                <a:cs typeface="Times" charset="0"/>
              </a:rPr>
              <a:t>degree</a:t>
            </a:r>
            <a:r>
              <a:rPr lang="en-US" dirty="0" smtClean="0">
                <a:latin typeface="Times" charset="0"/>
                <a:ea typeface="Arial" charset="0"/>
                <a:cs typeface="Times" charset="0"/>
              </a:rPr>
              <a:t> ≥ 98</a:t>
            </a:r>
          </a:p>
          <a:p>
            <a:pPr marL="0" lvl="1" indent="0">
              <a:buFont typeface="Arial"/>
              <a:buNone/>
            </a:pPr>
            <a:endParaRPr lang="en-US" dirty="0" smtClean="0">
              <a:latin typeface="Times" charset="0"/>
              <a:ea typeface="Arial" charset="0"/>
              <a:cs typeface="Times" charset="0"/>
            </a:endParaRPr>
          </a:p>
          <a:p>
            <a:endParaRPr lang="en-US" dirty="0"/>
          </a:p>
        </p:txBody>
      </p:sp>
      <p:sp>
        <p:nvSpPr>
          <p:cNvPr id="9" name="Content Placeholder 5"/>
          <p:cNvSpPr txBox="1">
            <a:spLocks/>
          </p:cNvSpPr>
          <p:nvPr/>
        </p:nvSpPr>
        <p:spPr>
          <a:xfrm>
            <a:off x="3856717" y="3026452"/>
            <a:ext cx="5284746" cy="4388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lumMod val="6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lvl="1" indent="0">
              <a:buNone/>
            </a:pPr>
            <a:r>
              <a:rPr lang="en-US" i="1" dirty="0">
                <a:latin typeface="Times" charset="0"/>
                <a:ea typeface="Arial" charset="0"/>
                <a:cs typeface="Times" charset="0"/>
              </a:rPr>
              <a:t>f(x) = </a:t>
            </a:r>
            <a:r>
              <a:rPr lang="en-US" i="1" dirty="0" smtClean="0">
                <a:latin typeface="Times" charset="0"/>
                <a:ea typeface="Arial" charset="0"/>
                <a:cs typeface="Times" charset="0"/>
              </a:rPr>
              <a:t>x</a:t>
            </a:r>
            <a:r>
              <a:rPr lang="en-US" i="1" baseline="30000" dirty="0" smtClean="0">
                <a:latin typeface="Times" charset="0"/>
                <a:ea typeface="Arial" charset="0"/>
                <a:cs typeface="Times" charset="0"/>
              </a:rPr>
              <a:t>2</a:t>
            </a:r>
            <a:endParaRPr lang="en-US" i="1" baseline="30000" dirty="0">
              <a:latin typeface="Times" charset="0"/>
              <a:ea typeface="Arial" charset="0"/>
              <a:cs typeface="Times" charset="0"/>
            </a:endParaRPr>
          </a:p>
        </p:txBody>
      </p:sp>
      <p:sp>
        <p:nvSpPr>
          <p:cNvPr id="11" name="Content Placeholder 5"/>
          <p:cNvSpPr txBox="1">
            <a:spLocks/>
          </p:cNvSpPr>
          <p:nvPr/>
        </p:nvSpPr>
        <p:spPr>
          <a:xfrm>
            <a:off x="3856717" y="4014058"/>
            <a:ext cx="5284746" cy="80430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lumMod val="6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lvl="1" indent="0">
              <a:buNone/>
            </a:pPr>
            <a:r>
              <a:rPr lang="en-US" b="1" dirty="0">
                <a:latin typeface="Times" charset="0"/>
                <a:ea typeface="Arial" charset="0"/>
                <a:cs typeface="Times" charset="0"/>
              </a:rPr>
              <a:t>if</a:t>
            </a:r>
            <a:r>
              <a:rPr lang="en-US" dirty="0">
                <a:latin typeface="Times" charset="0"/>
                <a:ea typeface="Arial" charset="0"/>
                <a:cs typeface="Times" charset="0"/>
              </a:rPr>
              <a:t> (</a:t>
            </a:r>
            <a:r>
              <a:rPr lang="en-US" i="1" dirty="0">
                <a:latin typeface="Times" charset="0"/>
                <a:ea typeface="Arial" charset="0"/>
                <a:cs typeface="Times" charset="0"/>
              </a:rPr>
              <a:t>x </a:t>
            </a:r>
            <a:r>
              <a:rPr lang="en-US" dirty="0">
                <a:latin typeface="Times" charset="0"/>
                <a:ea typeface="Arial" charset="0"/>
                <a:cs typeface="Times" charset="0"/>
              </a:rPr>
              <a:t>==</a:t>
            </a:r>
            <a:r>
              <a:rPr lang="en-US" i="1" dirty="0">
                <a:latin typeface="Times" charset="0"/>
                <a:ea typeface="Arial" charset="0"/>
                <a:cs typeface="Times" charset="0"/>
              </a:rPr>
              <a:t> f(x)</a:t>
            </a:r>
            <a:r>
              <a:rPr lang="en-US" dirty="0">
                <a:latin typeface="Times" charset="0"/>
                <a:ea typeface="Arial" charset="0"/>
                <a:cs typeface="Times" charset="0"/>
              </a:rPr>
              <a:t>)</a:t>
            </a:r>
            <a:br>
              <a:rPr lang="en-US" dirty="0">
                <a:latin typeface="Times" charset="0"/>
                <a:ea typeface="Arial" charset="0"/>
                <a:cs typeface="Times" charset="0"/>
              </a:rPr>
            </a:br>
            <a:r>
              <a:rPr lang="en-US" dirty="0" smtClean="0">
                <a:latin typeface="Times" charset="0"/>
                <a:ea typeface="Arial" charset="0"/>
                <a:cs typeface="Times" charset="0"/>
              </a:rPr>
              <a:t>	</a:t>
            </a:r>
            <a:r>
              <a:rPr lang="en-US" b="1" dirty="0" smtClean="0">
                <a:latin typeface="Times" charset="0"/>
                <a:ea typeface="Arial" charset="0"/>
                <a:cs typeface="Times" charset="0"/>
              </a:rPr>
              <a:t>then </a:t>
            </a:r>
            <a:r>
              <a:rPr lang="en-US" dirty="0">
                <a:latin typeface="Times" charset="0"/>
                <a:ea typeface="Arial" charset="0"/>
                <a:cs typeface="Times" charset="0"/>
              </a:rPr>
              <a:t>print “</a:t>
            </a:r>
            <a:r>
              <a:rPr lang="en-US" i="1" dirty="0">
                <a:latin typeface="Times" charset="0"/>
                <a:ea typeface="Arial" charset="0"/>
                <a:cs typeface="Times" charset="0"/>
              </a:rPr>
              <a:t>x</a:t>
            </a:r>
            <a:r>
              <a:rPr lang="en-US" dirty="0">
                <a:latin typeface="Times" charset="0"/>
                <a:ea typeface="Arial" charset="0"/>
                <a:cs typeface="Times" charset="0"/>
              </a:rPr>
              <a:t> is 0 or 1”</a:t>
            </a:r>
            <a:br>
              <a:rPr lang="en-US" dirty="0">
                <a:latin typeface="Times" charset="0"/>
                <a:ea typeface="Arial" charset="0"/>
                <a:cs typeface="Times" charset="0"/>
              </a:rPr>
            </a:br>
            <a:r>
              <a:rPr lang="en-US" dirty="0">
                <a:latin typeface="Times" charset="0"/>
                <a:ea typeface="Arial" charset="0"/>
                <a:cs typeface="Times" charset="0"/>
              </a:rPr>
              <a:t>	</a:t>
            </a:r>
            <a:r>
              <a:rPr lang="en-US" b="1" dirty="0" smtClean="0">
                <a:latin typeface="Times" charset="0"/>
                <a:ea typeface="Arial" charset="0"/>
                <a:cs typeface="Times" charset="0"/>
              </a:rPr>
              <a:t>else </a:t>
            </a:r>
            <a:r>
              <a:rPr lang="en-US" dirty="0">
                <a:latin typeface="Times" charset="0"/>
                <a:ea typeface="Arial" charset="0"/>
                <a:cs typeface="Times" charset="0"/>
              </a:rPr>
              <a:t>print “</a:t>
            </a:r>
            <a:r>
              <a:rPr lang="en-US" i="1" dirty="0">
                <a:latin typeface="Times" charset="0"/>
                <a:ea typeface="Arial" charset="0"/>
                <a:cs typeface="Times" charset="0"/>
              </a:rPr>
              <a:t>x </a:t>
            </a:r>
            <a:r>
              <a:rPr lang="en-US" dirty="0">
                <a:latin typeface="Times" charset="0"/>
                <a:ea typeface="Arial" charset="0"/>
                <a:cs typeface="Times" charset="0"/>
              </a:rPr>
              <a:t>is not 0 or 1</a:t>
            </a:r>
            <a:r>
              <a:rPr lang="en-US" dirty="0" smtClean="0">
                <a:latin typeface="Times" charset="0"/>
                <a:ea typeface="Arial" charset="0"/>
                <a:cs typeface="Times" charset="0"/>
              </a:rPr>
              <a:t>”</a:t>
            </a:r>
            <a:endParaRPr lang="en-US" dirty="0">
              <a:latin typeface="Times" charset="0"/>
              <a:ea typeface="Arial" charset="0"/>
              <a:cs typeface="Times" charset="0"/>
            </a:endParaRPr>
          </a:p>
        </p:txBody>
      </p:sp>
      <p:sp>
        <p:nvSpPr>
          <p:cNvPr id="12" name="Content Placeholder 5"/>
          <p:cNvSpPr txBox="1">
            <a:spLocks/>
          </p:cNvSpPr>
          <p:nvPr/>
        </p:nvSpPr>
        <p:spPr>
          <a:xfrm>
            <a:off x="3856716" y="3507892"/>
            <a:ext cx="5284746" cy="4591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lumMod val="6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lvl="1" indent="0">
              <a:buNone/>
            </a:pPr>
            <a:r>
              <a:rPr lang="en-US" dirty="0" smtClean="0">
                <a:latin typeface="Times" charset="0"/>
                <a:ea typeface="Arial" charset="0"/>
                <a:cs typeface="Times" charset="0"/>
              </a:rPr>
              <a:t>print “Hello World”</a:t>
            </a:r>
            <a:endParaRPr lang="en-US" baseline="30000" dirty="0">
              <a:latin typeface="Times" charset="0"/>
              <a:ea typeface="Arial" charset="0"/>
              <a:cs typeface="Times" charset="0"/>
            </a:endParaRPr>
          </a:p>
        </p:txBody>
      </p:sp>
      <p:sp>
        <p:nvSpPr>
          <p:cNvPr id="13" name="Content Placeholder 5"/>
          <p:cNvSpPr txBox="1">
            <a:spLocks/>
          </p:cNvSpPr>
          <p:nvPr/>
        </p:nvSpPr>
        <p:spPr>
          <a:xfrm>
            <a:off x="3856716" y="5100835"/>
            <a:ext cx="5284746" cy="8043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lumMod val="6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lvl="1" indent="0">
              <a:buNone/>
            </a:pPr>
            <a:r>
              <a:rPr lang="en-US" i="1" dirty="0">
                <a:latin typeface="Times" charset="0"/>
                <a:ea typeface="Arial" charset="0"/>
                <a:cs typeface="Times" charset="0"/>
              </a:rPr>
              <a:t>array </a:t>
            </a:r>
            <a:r>
              <a:rPr lang="en-US" dirty="0">
                <a:latin typeface="Times" charset="0"/>
                <a:ea typeface="Arial" charset="0"/>
                <a:cs typeface="Times" charset="0"/>
              </a:rPr>
              <a:t>= 1:5</a:t>
            </a:r>
            <a:br>
              <a:rPr lang="en-US" dirty="0">
                <a:latin typeface="Times" charset="0"/>
                <a:ea typeface="Arial" charset="0"/>
                <a:cs typeface="Times" charset="0"/>
              </a:rPr>
            </a:br>
            <a:r>
              <a:rPr lang="en-US" i="1" dirty="0" smtClean="0">
                <a:latin typeface="Times" charset="0"/>
                <a:ea typeface="Arial" charset="0"/>
                <a:cs typeface="Times" charset="0"/>
              </a:rPr>
              <a:t>array </a:t>
            </a:r>
            <a:r>
              <a:rPr lang="en-US" dirty="0">
                <a:latin typeface="Times" charset="0"/>
                <a:ea typeface="Arial" charset="0"/>
                <a:cs typeface="Times" charset="0"/>
              </a:rPr>
              <a:t>= 1, 4, 7, </a:t>
            </a:r>
            <a:r>
              <a:rPr lang="en-US" dirty="0" smtClean="0">
                <a:latin typeface="Times" charset="0"/>
                <a:ea typeface="Arial" charset="0"/>
                <a:cs typeface="Times" charset="0"/>
              </a:rPr>
              <a:t>8, a, b, c, d</a:t>
            </a:r>
          </a:p>
          <a:p>
            <a:endParaRPr lang="en-US" dirty="0"/>
          </a:p>
        </p:txBody>
      </p:sp>
      <p:sp>
        <p:nvSpPr>
          <p:cNvPr id="14" name="Content Placeholder 5"/>
          <p:cNvSpPr txBox="1">
            <a:spLocks/>
          </p:cNvSpPr>
          <p:nvPr/>
        </p:nvSpPr>
        <p:spPr>
          <a:xfrm>
            <a:off x="3856717" y="5910239"/>
            <a:ext cx="5284746" cy="8043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lumMod val="6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lvl="1" indent="0">
              <a:buNone/>
            </a:pPr>
            <a:r>
              <a:rPr lang="en-US" b="1" dirty="0" err="1">
                <a:latin typeface="Times" charset="0"/>
                <a:ea typeface="Arial" charset="0"/>
                <a:cs typeface="Times" charset="0"/>
              </a:rPr>
              <a:t>foreach</a:t>
            </a:r>
            <a:r>
              <a:rPr lang="en-US" b="1" dirty="0">
                <a:latin typeface="Times" charset="0"/>
                <a:ea typeface="Arial" charset="0"/>
                <a:cs typeface="Times" charset="0"/>
              </a:rPr>
              <a:t> </a:t>
            </a:r>
            <a:r>
              <a:rPr lang="en-US" i="1" dirty="0">
                <a:latin typeface="Times" charset="0"/>
                <a:ea typeface="Arial" charset="0"/>
                <a:cs typeface="Times" charset="0"/>
              </a:rPr>
              <a:t>x</a:t>
            </a:r>
            <a:r>
              <a:rPr lang="en-US" dirty="0">
                <a:latin typeface="Times" charset="0"/>
                <a:ea typeface="Arial" charset="0"/>
                <a:cs typeface="Times" charset="0"/>
              </a:rPr>
              <a:t> </a:t>
            </a:r>
            <a:r>
              <a:rPr lang="en-US" b="1" dirty="0">
                <a:latin typeface="Times" charset="0"/>
                <a:ea typeface="Arial" charset="0"/>
                <a:cs typeface="Times" charset="0"/>
              </a:rPr>
              <a:t>in </a:t>
            </a:r>
            <a:r>
              <a:rPr lang="en-US" dirty="0">
                <a:latin typeface="Times" charset="0"/>
                <a:ea typeface="Arial" charset="0"/>
                <a:cs typeface="Times" charset="0"/>
              </a:rPr>
              <a:t>(</a:t>
            </a:r>
            <a:r>
              <a:rPr lang="en-US" i="1" dirty="0">
                <a:latin typeface="Times" charset="0"/>
                <a:ea typeface="Arial" charset="0"/>
                <a:cs typeface="Times" charset="0"/>
              </a:rPr>
              <a:t>array</a:t>
            </a:r>
            <a:r>
              <a:rPr lang="en-US" dirty="0">
                <a:latin typeface="Times" charset="0"/>
                <a:ea typeface="Arial" charset="0"/>
                <a:cs typeface="Times" charset="0"/>
              </a:rPr>
              <a:t>)</a:t>
            </a:r>
            <a:br>
              <a:rPr lang="en-US" dirty="0">
                <a:latin typeface="Times" charset="0"/>
                <a:ea typeface="Arial" charset="0"/>
                <a:cs typeface="Times" charset="0"/>
              </a:rPr>
            </a:br>
            <a:r>
              <a:rPr lang="en-US" dirty="0">
                <a:latin typeface="Times" charset="0"/>
                <a:ea typeface="Arial" charset="0"/>
                <a:cs typeface="Times" charset="0"/>
              </a:rPr>
              <a:t>	</a:t>
            </a:r>
            <a:r>
              <a:rPr lang="en-US" dirty="0" smtClean="0">
                <a:latin typeface="Times" charset="0"/>
                <a:ea typeface="Arial" charset="0"/>
                <a:cs typeface="Times" charset="0"/>
              </a:rPr>
              <a:t>print </a:t>
            </a:r>
            <a:r>
              <a:rPr lang="en-US" i="1" dirty="0" smtClean="0">
                <a:latin typeface="Times" charset="0"/>
                <a:ea typeface="Arial" charset="0"/>
                <a:cs typeface="Times" charset="0"/>
              </a:rPr>
              <a:t>x</a:t>
            </a:r>
            <a:endParaRPr lang="en-US" i="1" dirty="0">
              <a:latin typeface="Times" charset="0"/>
              <a:ea typeface="Arial" charset="0"/>
              <a:cs typeface="Times" charset="0"/>
            </a:endParaRPr>
          </a:p>
        </p:txBody>
      </p:sp>
    </p:spTree>
    <p:extLst>
      <p:ext uri="{BB962C8B-B14F-4D97-AF65-F5344CB8AC3E}">
        <p14:creationId xmlns:p14="http://schemas.microsoft.com/office/powerpoint/2010/main" val="3262898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par>
                          <p:cTn id="35" fill="hold">
                            <p:stCondLst>
                              <p:cond delay="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par>
                          <p:cTn id="43" fill="hold">
                            <p:stCondLst>
                              <p:cond delay="0"/>
                            </p:stCondLst>
                            <p:childTnLst>
                              <p:par>
                                <p:cTn id="44" presetID="2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childTnLst>
                          </p:cTn>
                        </p:par>
                        <p:par>
                          <p:cTn id="51" fill="hold">
                            <p:stCondLst>
                              <p:cond delay="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childTnLst>
                                </p:cTn>
                              </p:par>
                            </p:childTnLst>
                          </p:cTn>
                        </p:par>
                        <p:par>
                          <p:cTn id="59" fill="hold">
                            <p:stCondLst>
                              <p:cond delay="0"/>
                            </p:stCondLst>
                            <p:childTnLst>
                              <p:par>
                                <p:cTn id="60" presetID="2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8" grpId="0"/>
      <p:bldP spid="9"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a:xfrm>
            <a:off x="228600" y="0"/>
            <a:ext cx="8686800" cy="715963"/>
          </a:xfrm>
        </p:spPr>
        <p:txBody>
          <a:bodyPr/>
          <a:lstStyle/>
          <a:p>
            <a:r>
              <a:rPr lang="en-US" sz="3600">
                <a:latin typeface="Arial" charset="0"/>
                <a:cs typeface="Arial" charset="0"/>
              </a:rPr>
              <a:t>Problem Solving 101</a:t>
            </a:r>
          </a:p>
        </p:txBody>
      </p:sp>
      <p:sp>
        <p:nvSpPr>
          <p:cNvPr id="3" name="Content Placeholder 2"/>
          <p:cNvSpPr>
            <a:spLocks noGrp="1"/>
          </p:cNvSpPr>
          <p:nvPr>
            <p:ph idx="1"/>
          </p:nvPr>
        </p:nvSpPr>
        <p:spPr>
          <a:xfrm>
            <a:off x="228600" y="609600"/>
            <a:ext cx="8686800" cy="6096000"/>
          </a:xfrm>
        </p:spPr>
        <p:txBody>
          <a:bodyPr/>
          <a:lstStyle/>
          <a:p>
            <a:r>
              <a:rPr lang="en-US" sz="2400" dirty="0">
                <a:latin typeface="Arial" charset="0"/>
                <a:cs typeface="Arial" charset="0"/>
              </a:rPr>
              <a:t>Fundamental capabilities of any computer or programming language:</a:t>
            </a:r>
          </a:p>
          <a:p>
            <a:pPr lvl="1"/>
            <a:r>
              <a:rPr lang="en-US" sz="2000" dirty="0">
                <a:latin typeface="Arial" charset="0"/>
                <a:ea typeface="Arial" charset="0"/>
                <a:cs typeface="Arial" charset="0"/>
              </a:rPr>
              <a:t>store single values	</a:t>
            </a:r>
            <a:r>
              <a:rPr lang="en-US" sz="2000" i="1" dirty="0">
                <a:latin typeface="Times" charset="0"/>
                <a:ea typeface="Arial" charset="0"/>
                <a:cs typeface="Times" charset="0"/>
              </a:rPr>
              <a:t>x</a:t>
            </a:r>
            <a:r>
              <a:rPr lang="en-US" sz="2000" dirty="0">
                <a:latin typeface="Times" charset="0"/>
                <a:ea typeface="Arial" charset="0"/>
                <a:cs typeface="Times" charset="0"/>
              </a:rPr>
              <a:t> = 5</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i="1" dirty="0" err="1">
                <a:latin typeface="Times" charset="0"/>
                <a:ea typeface="Arial" charset="0"/>
                <a:cs typeface="Times" charset="0"/>
              </a:rPr>
              <a:t>hellothere</a:t>
            </a:r>
            <a:r>
              <a:rPr lang="en-US" sz="2000" i="1" dirty="0">
                <a:latin typeface="Times" charset="0"/>
                <a:ea typeface="Arial" charset="0"/>
                <a:cs typeface="Times" charset="0"/>
              </a:rPr>
              <a:t> </a:t>
            </a:r>
            <a:r>
              <a:rPr lang="en-US" sz="2000" dirty="0">
                <a:latin typeface="Times" charset="0"/>
                <a:ea typeface="Arial" charset="0"/>
                <a:cs typeface="Times" charset="0"/>
              </a:rPr>
              <a:t>= “howdy”</a:t>
            </a:r>
          </a:p>
          <a:p>
            <a:pPr lvl="1"/>
            <a:r>
              <a:rPr lang="en-US" sz="2000" dirty="0">
                <a:latin typeface="Arial" charset="0"/>
                <a:ea typeface="Arial" charset="0"/>
                <a:cs typeface="Arial" charset="0"/>
              </a:rPr>
              <a:t>store lists of values	</a:t>
            </a:r>
            <a:r>
              <a:rPr lang="en-US" sz="2000" i="1" dirty="0">
                <a:latin typeface="Times" charset="0"/>
                <a:ea typeface="Arial" charset="0"/>
                <a:cs typeface="Times" charset="0"/>
              </a:rPr>
              <a:t>array </a:t>
            </a:r>
            <a:r>
              <a:rPr lang="en-US" sz="2000" dirty="0">
                <a:latin typeface="Times" charset="0"/>
                <a:ea typeface="Arial" charset="0"/>
                <a:cs typeface="Times" charset="0"/>
              </a:rPr>
              <a:t>= 1:5</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i="1" dirty="0">
                <a:latin typeface="Times" charset="0"/>
                <a:ea typeface="Arial" charset="0"/>
                <a:cs typeface="Times" charset="0"/>
              </a:rPr>
              <a:t>array </a:t>
            </a:r>
            <a:r>
              <a:rPr lang="en-US" sz="2000" dirty="0">
                <a:latin typeface="Times" charset="0"/>
                <a:ea typeface="Arial" charset="0"/>
                <a:cs typeface="Times" charset="0"/>
              </a:rPr>
              <a:t>= 1, 4, 7, 8</a:t>
            </a:r>
          </a:p>
          <a:p>
            <a:pPr lvl="1"/>
            <a:r>
              <a:rPr lang="en-US" sz="2000" dirty="0">
                <a:latin typeface="Arial" charset="0"/>
                <a:ea typeface="Arial" charset="0"/>
                <a:cs typeface="Arial" charset="0"/>
              </a:rPr>
              <a:t>functions			</a:t>
            </a:r>
            <a:r>
              <a:rPr lang="en-US" sz="2000" i="1" dirty="0">
                <a:latin typeface="Times" charset="0"/>
                <a:ea typeface="Arial" charset="0"/>
                <a:cs typeface="Times" charset="0"/>
              </a:rPr>
              <a:t>f(x) = x</a:t>
            </a:r>
            <a:r>
              <a:rPr lang="en-US" sz="2000" i="1" baseline="30000" dirty="0">
                <a:latin typeface="Times" charset="0"/>
                <a:ea typeface="Arial" charset="0"/>
                <a:cs typeface="Times" charset="0"/>
              </a:rPr>
              <a:t>2</a:t>
            </a:r>
          </a:p>
          <a:p>
            <a:pPr lvl="1"/>
            <a:r>
              <a:rPr lang="en-US" sz="2000" dirty="0">
                <a:latin typeface="Arial" charset="0"/>
                <a:ea typeface="Arial" charset="0"/>
                <a:cs typeface="Arial" charset="0"/>
              </a:rPr>
              <a:t>conditionals		</a:t>
            </a:r>
            <a:r>
              <a:rPr lang="en-US" sz="2000" b="1" dirty="0">
                <a:latin typeface="Times" charset="0"/>
                <a:ea typeface="Arial" charset="0"/>
                <a:cs typeface="Times" charset="0"/>
              </a:rPr>
              <a:t>if</a:t>
            </a:r>
            <a:r>
              <a:rPr lang="en-US" sz="2000" dirty="0">
                <a:latin typeface="Times" charset="0"/>
                <a:ea typeface="Arial" charset="0"/>
                <a:cs typeface="Times" charset="0"/>
              </a:rPr>
              <a:t> (</a:t>
            </a:r>
            <a:r>
              <a:rPr lang="en-US" sz="2000" i="1" dirty="0">
                <a:latin typeface="Times" charset="0"/>
                <a:ea typeface="Arial" charset="0"/>
                <a:cs typeface="Times" charset="0"/>
              </a:rPr>
              <a:t>x </a:t>
            </a:r>
            <a:r>
              <a:rPr lang="en-US" sz="2000" dirty="0">
                <a:latin typeface="Times" charset="0"/>
                <a:ea typeface="Arial" charset="0"/>
                <a:cs typeface="Times" charset="0"/>
              </a:rPr>
              <a:t>==</a:t>
            </a:r>
            <a:r>
              <a:rPr lang="en-US" sz="2000" i="1" dirty="0">
                <a:latin typeface="Times" charset="0"/>
                <a:ea typeface="Arial" charset="0"/>
                <a:cs typeface="Times" charset="0"/>
              </a:rPr>
              <a:t> f(x)</a:t>
            </a:r>
            <a:r>
              <a:rPr lang="en-US" sz="2000" dirty="0">
                <a:latin typeface="Times" charset="0"/>
                <a:ea typeface="Arial" charset="0"/>
                <a:cs typeface="Times" charset="0"/>
              </a:rPr>
              <a:t>)</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b="1" dirty="0">
                <a:latin typeface="Times" charset="0"/>
                <a:ea typeface="Arial" charset="0"/>
                <a:cs typeface="Times" charset="0"/>
              </a:rPr>
              <a:t>then </a:t>
            </a:r>
            <a:r>
              <a:rPr lang="en-US" sz="2000" dirty="0">
                <a:latin typeface="Times" charset="0"/>
                <a:ea typeface="Arial" charset="0"/>
                <a:cs typeface="Times" charset="0"/>
              </a:rPr>
              <a:t>print “</a:t>
            </a:r>
            <a:r>
              <a:rPr lang="en-US" sz="2000" i="1" dirty="0">
                <a:latin typeface="Times" charset="0"/>
                <a:ea typeface="Arial" charset="0"/>
                <a:cs typeface="Times" charset="0"/>
              </a:rPr>
              <a:t>x</a:t>
            </a:r>
            <a:r>
              <a:rPr lang="en-US" sz="2000" dirty="0">
                <a:latin typeface="Times" charset="0"/>
                <a:ea typeface="Arial" charset="0"/>
                <a:cs typeface="Times" charset="0"/>
              </a:rPr>
              <a:t> is 0 or 1”</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b="1" dirty="0">
                <a:latin typeface="Times" charset="0"/>
                <a:ea typeface="Arial" charset="0"/>
                <a:cs typeface="Times" charset="0"/>
              </a:rPr>
              <a:t>else </a:t>
            </a:r>
            <a:r>
              <a:rPr lang="en-US" sz="2000" dirty="0">
                <a:latin typeface="Times" charset="0"/>
                <a:ea typeface="Arial" charset="0"/>
                <a:cs typeface="Times" charset="0"/>
              </a:rPr>
              <a:t>print “</a:t>
            </a:r>
            <a:r>
              <a:rPr lang="en-US" sz="2000" i="1" dirty="0">
                <a:latin typeface="Times" charset="0"/>
                <a:ea typeface="Arial" charset="0"/>
                <a:cs typeface="Times" charset="0"/>
              </a:rPr>
              <a:t>x </a:t>
            </a:r>
            <a:r>
              <a:rPr lang="en-US" sz="2000" dirty="0">
                <a:latin typeface="Times" charset="0"/>
                <a:ea typeface="Arial" charset="0"/>
                <a:cs typeface="Times" charset="0"/>
              </a:rPr>
              <a:t>is not 0 or 1”</a:t>
            </a:r>
          </a:p>
          <a:p>
            <a:pPr lvl="1"/>
            <a:r>
              <a:rPr lang="en-US" sz="2000" dirty="0">
                <a:latin typeface="Arial" charset="0"/>
                <a:ea typeface="Arial" charset="0"/>
                <a:cs typeface="Arial" charset="0"/>
              </a:rPr>
              <a:t>loop			</a:t>
            </a:r>
            <a:r>
              <a:rPr lang="en-US" sz="2000" b="1" dirty="0" err="1">
                <a:latin typeface="Times" charset="0"/>
                <a:ea typeface="Arial" charset="0"/>
                <a:cs typeface="Times" charset="0"/>
              </a:rPr>
              <a:t>foreach</a:t>
            </a:r>
            <a:r>
              <a:rPr lang="en-US" sz="2000" b="1" dirty="0">
                <a:latin typeface="Times" charset="0"/>
                <a:ea typeface="Arial" charset="0"/>
                <a:cs typeface="Times" charset="0"/>
              </a:rPr>
              <a:t> </a:t>
            </a:r>
            <a:r>
              <a:rPr lang="en-US" sz="2000" i="1" dirty="0">
                <a:latin typeface="Times" charset="0"/>
                <a:ea typeface="Arial" charset="0"/>
                <a:cs typeface="Times" charset="0"/>
              </a:rPr>
              <a:t>x</a:t>
            </a:r>
            <a:r>
              <a:rPr lang="en-US" sz="2000" dirty="0">
                <a:latin typeface="Times" charset="0"/>
                <a:ea typeface="Arial" charset="0"/>
                <a:cs typeface="Times" charset="0"/>
              </a:rPr>
              <a:t> </a:t>
            </a:r>
            <a:r>
              <a:rPr lang="en-US" sz="2000" b="1" dirty="0">
                <a:latin typeface="Times" charset="0"/>
                <a:ea typeface="Arial" charset="0"/>
                <a:cs typeface="Times" charset="0"/>
              </a:rPr>
              <a:t>in </a:t>
            </a:r>
            <a:r>
              <a:rPr lang="en-US" sz="2000" dirty="0">
                <a:latin typeface="Times" charset="0"/>
                <a:ea typeface="Arial" charset="0"/>
                <a:cs typeface="Times" charset="0"/>
              </a:rPr>
              <a:t>(1:5)</a:t>
            </a:r>
            <a:br>
              <a:rPr lang="en-US" sz="2000" dirty="0">
                <a:latin typeface="Times" charset="0"/>
                <a:ea typeface="Arial" charset="0"/>
                <a:cs typeface="Times" charset="0"/>
              </a:rPr>
            </a:br>
            <a:r>
              <a:rPr lang="en-US" sz="2000" dirty="0">
                <a:latin typeface="Times" charset="0"/>
                <a:ea typeface="Arial" charset="0"/>
                <a:cs typeface="Times" charset="0"/>
              </a:rPr>
              <a:t>				    print </a:t>
            </a:r>
            <a:r>
              <a:rPr lang="en-US" sz="2000" i="1" dirty="0">
                <a:latin typeface="Times" charset="0"/>
                <a:ea typeface="Arial" charset="0"/>
                <a:cs typeface="Times" charset="0"/>
              </a:rPr>
              <a:t>x</a:t>
            </a:r>
            <a:r>
              <a:rPr lang="en-US" sz="2000" dirty="0">
                <a:latin typeface="Arial" charset="0"/>
                <a:ea typeface="Arial" charset="0"/>
                <a:cs typeface="Arial" charset="0"/>
              </a:rPr>
              <a:t/>
            </a:r>
            <a:br>
              <a:rPr lang="en-US" sz="2000" dirty="0">
                <a:latin typeface="Arial" charset="0"/>
                <a:ea typeface="Arial" charset="0"/>
                <a:cs typeface="Arial" charset="0"/>
              </a:rPr>
            </a:br>
            <a:r>
              <a:rPr lang="en-US" sz="2000" dirty="0">
                <a:latin typeface="Arial" charset="0"/>
                <a:ea typeface="Arial" charset="0"/>
                <a:cs typeface="Arial" charset="0"/>
              </a:rPr>
              <a:t>				or</a:t>
            </a:r>
            <a:br>
              <a:rPr lang="en-US" sz="2000" dirty="0">
                <a:latin typeface="Arial" charset="0"/>
                <a:ea typeface="Arial" charset="0"/>
                <a:cs typeface="Arial" charset="0"/>
              </a:rPr>
            </a:br>
            <a:r>
              <a:rPr lang="en-US" sz="2000" dirty="0">
                <a:latin typeface="Arial" charset="0"/>
                <a:ea typeface="Arial" charset="0"/>
                <a:cs typeface="Arial" charset="0"/>
              </a:rPr>
              <a:t>				</a:t>
            </a:r>
            <a:r>
              <a:rPr lang="en-US" sz="2000" b="1" dirty="0" err="1">
                <a:latin typeface="Times" charset="0"/>
                <a:ea typeface="Arial" charset="0"/>
                <a:cs typeface="Times" charset="0"/>
              </a:rPr>
              <a:t>foreach</a:t>
            </a:r>
            <a:r>
              <a:rPr lang="en-US" sz="2000" b="1" dirty="0">
                <a:latin typeface="Times" charset="0"/>
                <a:ea typeface="Arial" charset="0"/>
                <a:cs typeface="Times" charset="0"/>
              </a:rPr>
              <a:t> </a:t>
            </a:r>
            <a:r>
              <a:rPr lang="en-US" sz="2000" i="1" dirty="0">
                <a:latin typeface="Times" charset="0"/>
                <a:ea typeface="Arial" charset="0"/>
                <a:cs typeface="Times" charset="0"/>
              </a:rPr>
              <a:t>x</a:t>
            </a:r>
            <a:r>
              <a:rPr lang="en-US" sz="2000" dirty="0">
                <a:latin typeface="Times" charset="0"/>
                <a:ea typeface="Arial" charset="0"/>
                <a:cs typeface="Times" charset="0"/>
              </a:rPr>
              <a:t> </a:t>
            </a:r>
            <a:r>
              <a:rPr lang="en-US" sz="2000" b="1" dirty="0">
                <a:latin typeface="Times" charset="0"/>
                <a:ea typeface="Arial" charset="0"/>
                <a:cs typeface="Times" charset="0"/>
              </a:rPr>
              <a:t>in </a:t>
            </a:r>
            <a:r>
              <a:rPr lang="en-US" sz="2000" dirty="0">
                <a:latin typeface="Times" charset="0"/>
                <a:ea typeface="Arial" charset="0"/>
                <a:cs typeface="Times" charset="0"/>
              </a:rPr>
              <a:t>(</a:t>
            </a:r>
            <a:r>
              <a:rPr lang="en-US" sz="2000" i="1" dirty="0">
                <a:latin typeface="Times" charset="0"/>
                <a:ea typeface="Arial" charset="0"/>
                <a:cs typeface="Times" charset="0"/>
              </a:rPr>
              <a:t>array</a:t>
            </a:r>
            <a:r>
              <a:rPr lang="en-US" sz="2000" dirty="0">
                <a:latin typeface="Times" charset="0"/>
                <a:ea typeface="Arial" charset="0"/>
                <a:cs typeface="Times" charset="0"/>
              </a:rPr>
              <a:t>)</a:t>
            </a:r>
            <a:br>
              <a:rPr lang="en-US" sz="2000" dirty="0">
                <a:latin typeface="Times" charset="0"/>
                <a:ea typeface="Arial" charset="0"/>
                <a:cs typeface="Times" charset="0"/>
              </a:rPr>
            </a:br>
            <a:r>
              <a:rPr lang="en-US" sz="2000" dirty="0">
                <a:latin typeface="Times" charset="0"/>
                <a:ea typeface="Arial" charset="0"/>
                <a:cs typeface="Times" charset="0"/>
              </a:rPr>
              <a:t>				    print </a:t>
            </a:r>
            <a:r>
              <a:rPr lang="en-US" sz="2000" i="1" dirty="0">
                <a:latin typeface="Times" charset="0"/>
                <a:ea typeface="Arial" charset="0"/>
                <a:cs typeface="Times" charset="0"/>
              </a:rPr>
              <a:t>x</a:t>
            </a:r>
          </a:p>
          <a:p>
            <a:r>
              <a:rPr lang="en-US" sz="2400" dirty="0">
                <a:latin typeface="Arial" charset="0"/>
                <a:cs typeface="Arial" charset="0"/>
              </a:rPr>
              <a:t>5 principles can combine in infinitely many ways – once mastered, you can create any program ever written!</a:t>
            </a:r>
          </a:p>
        </p:txBody>
      </p:sp>
      <p:sp>
        <p:nvSpPr>
          <p:cNvPr id="4" name="Footer Placeholder 3"/>
          <p:cNvSpPr>
            <a:spLocks noGrp="1"/>
          </p:cNvSpPr>
          <p:nvPr>
            <p:ph type="ftr" sz="quarter" idx="10"/>
          </p:nvPr>
        </p:nvSpPr>
        <p:spPr>
          <a:xfrm>
            <a:off x="6629400" y="6477000"/>
            <a:ext cx="2286000" cy="307975"/>
          </a:xfrm>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r>
              <a:rPr lang="en-GB" sz="1100">
                <a:latin typeface="Arial" charset="0"/>
                <a:cs typeface="Arial" charset="0"/>
              </a:rPr>
              <a:t>Created by Emily Hill</a:t>
            </a:r>
          </a:p>
        </p:txBody>
      </p:sp>
    </p:spTree>
    <p:extLst>
      <p:ext uri="{BB962C8B-B14F-4D97-AF65-F5344CB8AC3E}">
        <p14:creationId xmlns:p14="http://schemas.microsoft.com/office/powerpoint/2010/main" val="98022683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2537</TotalTime>
  <Words>919</Words>
  <Application>Microsoft Macintosh PowerPoint</Application>
  <PresentationFormat>On-screen Show (4:3)</PresentationFormat>
  <Paragraphs>144</Paragraphs>
  <Slides>24</Slides>
  <Notes>10</Notes>
  <HiddenSlides>5</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CSCI117: Introduction to Computers &amp; Computing</vt:lpstr>
      <vt:lpstr>“Everybody in this country should learn how to program a computer… because it teaches you how to think.”</vt:lpstr>
      <vt:lpstr>Technology is increasingly transforming many aspects of our lives. Are you going to sit back and let others decide how technology will be used? Or are you going to be a part of that conversation?</vt:lpstr>
      <vt:lpstr>Like any rewarding activity,  CS can be challenging.</vt:lpstr>
      <vt:lpstr>Maze time!</vt:lpstr>
      <vt:lpstr>a-MAZE-ingly difficult</vt:lpstr>
      <vt:lpstr>Problem Solving Process</vt:lpstr>
      <vt:lpstr>The 7 “Habits” of Highly Effective Programmers</vt:lpstr>
      <vt:lpstr>Problem Solving 101</vt:lpstr>
      <vt:lpstr>These 7 concepts can be combined in infinitely many ways. Once mastered, you can implement any program that's ever been written, in any programming language.</vt:lpstr>
      <vt:lpstr>What can you do with CS?</vt:lpstr>
      <vt:lpstr>Matt Welsh</vt:lpstr>
      <vt:lpstr>Jennifer Chu-Carroll</vt:lpstr>
      <vt:lpstr>Jeff Forbes</vt:lpstr>
      <vt:lpstr>Jeannie Albrecht</vt:lpstr>
      <vt:lpstr>Sue Lister</vt:lpstr>
      <vt:lpstr>Christyann Pulliam</vt:lpstr>
      <vt:lpstr>Tiffani Williams</vt:lpstr>
      <vt:lpstr>Erich Geist                           food banks</vt:lpstr>
      <vt:lpstr>Hilary Mason</vt:lpstr>
      <vt:lpstr>Why CSCI 117?</vt:lpstr>
      <vt:lpstr>FREE Textbooks &amp; Resources</vt:lpstr>
      <vt:lpstr>How do you get to Carnegie Hall?</vt:lpstr>
      <vt:lpstr>Tips for success:</vt:lpstr>
    </vt:vector>
  </TitlesOfParts>
  <Company>Montclair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CSCI350:  Net-centric Computing </dc:title>
  <dc:creator>Emily Hill</dc:creator>
  <cp:lastModifiedBy>Emily Hill</cp:lastModifiedBy>
  <cp:revision>46</cp:revision>
  <dcterms:created xsi:type="dcterms:W3CDTF">2014-09-01T19:57:09Z</dcterms:created>
  <dcterms:modified xsi:type="dcterms:W3CDTF">2014-10-22T17:05:59Z</dcterms:modified>
</cp:coreProperties>
</file>